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15.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5"/>
  </p:notesMasterIdLst>
  <p:sldIdLst>
    <p:sldId id="270" r:id="rId2"/>
    <p:sldId id="288" r:id="rId3"/>
    <p:sldId id="298" r:id="rId4"/>
    <p:sldId id="291" r:id="rId5"/>
    <p:sldId id="284" r:id="rId6"/>
    <p:sldId id="290" r:id="rId7"/>
    <p:sldId id="294" r:id="rId8"/>
    <p:sldId id="299" r:id="rId9"/>
    <p:sldId id="295" r:id="rId10"/>
    <p:sldId id="296" r:id="rId11"/>
    <p:sldId id="297" r:id="rId12"/>
    <p:sldId id="282" r:id="rId13"/>
    <p:sldId id="313" r:id="rId14"/>
    <p:sldId id="314" r:id="rId15"/>
    <p:sldId id="315" r:id="rId16"/>
    <p:sldId id="316" r:id="rId17"/>
    <p:sldId id="317" r:id="rId18"/>
    <p:sldId id="318" r:id="rId19"/>
    <p:sldId id="319" r:id="rId20"/>
    <p:sldId id="320" r:id="rId21"/>
    <p:sldId id="343" r:id="rId22"/>
    <p:sldId id="323" r:id="rId23"/>
    <p:sldId id="322" r:id="rId24"/>
    <p:sldId id="344" r:id="rId25"/>
    <p:sldId id="321" r:id="rId26"/>
    <p:sldId id="339" r:id="rId27"/>
    <p:sldId id="340" r:id="rId28"/>
    <p:sldId id="338" r:id="rId29"/>
    <p:sldId id="341" r:id="rId30"/>
    <p:sldId id="342" r:id="rId31"/>
    <p:sldId id="345" r:id="rId32"/>
    <p:sldId id="347" r:id="rId33"/>
    <p:sldId id="348" r:id="rId34"/>
    <p:sldId id="349" r:id="rId35"/>
    <p:sldId id="312" r:id="rId36"/>
    <p:sldId id="376" r:id="rId37"/>
    <p:sldId id="377" r:id="rId38"/>
    <p:sldId id="378" r:id="rId39"/>
    <p:sldId id="379" r:id="rId40"/>
    <p:sldId id="375" r:id="rId41"/>
    <p:sldId id="286" r:id="rId42"/>
    <p:sldId id="353" r:id="rId43"/>
    <p:sldId id="354" r:id="rId44"/>
    <p:sldId id="355" r:id="rId45"/>
    <p:sldId id="356" r:id="rId46"/>
    <p:sldId id="357" r:id="rId47"/>
    <p:sldId id="358" r:id="rId48"/>
    <p:sldId id="360" r:id="rId49"/>
    <p:sldId id="363" r:id="rId50"/>
    <p:sldId id="361" r:id="rId51"/>
    <p:sldId id="364" r:id="rId52"/>
    <p:sldId id="365" r:id="rId53"/>
    <p:sldId id="362" r:id="rId54"/>
    <p:sldId id="367" r:id="rId55"/>
    <p:sldId id="368" r:id="rId56"/>
    <p:sldId id="371" r:id="rId57"/>
    <p:sldId id="370" r:id="rId58"/>
    <p:sldId id="369" r:id="rId59"/>
    <p:sldId id="366" r:id="rId60"/>
    <p:sldId id="373" r:id="rId61"/>
    <p:sldId id="374" r:id="rId62"/>
    <p:sldId id="381" r:id="rId63"/>
    <p:sldId id="380" r:id="rId64"/>
  </p:sldIdLst>
  <p:sldSz cx="9144000" cy="6858000" type="screen4x3"/>
  <p:notesSz cx="9144000" cy="6858000"/>
  <p:embeddedFontLst>
    <p:embeddedFont>
      <p:font typeface="Arial" panose="020B0604020202020204" pitchFamily="34" charset="0"/>
      <p:regular r:id="rId66"/>
    </p:embeddedFont>
    <p:embeddedFont>
      <p:font typeface="Impact" panose="020B0806030902050204" pitchFamily="34" charset="0"/>
      <p:regular r:id="rId67"/>
    </p:embeddedFont>
    <p:embeddedFont>
      <p:font typeface="Bradley Hand ITC" panose="03070402050302030203" pitchFamily="66" charset="0"/>
      <p:regular r:id="rId68"/>
    </p:embeddedFont>
    <p:embeddedFont>
      <p:font typeface="Arial Black" panose="020B0A04020102020204" pitchFamily="34" charset="0"/>
      <p:bold r:id="rId69"/>
    </p:embeddedFont>
    <p:embeddedFont>
      <p:font typeface="Calibri" panose="020F0502020204030204" pitchFamily="34" charset="0"/>
      <p:regular r:id="rId70"/>
      <p:bold r:id="rId71"/>
      <p:italic r:id="rId72"/>
      <p:boldItalic r:id="rId73"/>
    </p:embeddedFont>
    <p:embeddedFont>
      <p:font typeface="Bernard MT Condensed" panose="02050806060905020404" pitchFamily="18" charset="0"/>
      <p:regular r:id="rId74"/>
    </p:embeddedFont>
    <p:embeddedFont>
      <p:font typeface="Copperplate Gothic Bold" panose="020E0705020206020404" pitchFamily="34" charset="0"/>
      <p:regular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5" autoAdjust="0"/>
    <p:restoredTop sz="94660"/>
  </p:normalViewPr>
  <p:slideViewPr>
    <p:cSldViewPr>
      <p:cViewPr varScale="1">
        <p:scale>
          <a:sx n="69" d="100"/>
          <a:sy n="69" d="100"/>
        </p:scale>
        <p:origin x="402"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93CA5B3-25B7-4145-91D3-DEDFD4F70A74}" type="datetimeFigureOut">
              <a:rPr lang="en-CA" smtClean="0"/>
              <a:t>2021-05-14</a:t>
            </a:fld>
            <a:endParaRPr lang="en-CA"/>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D817E92-5E08-4A7A-AF49-C060F037A3A1}" type="slidenum">
              <a:rPr lang="en-CA" smtClean="0"/>
              <a:t>‹N°›</a:t>
            </a:fld>
            <a:endParaRPr lang="en-CA"/>
          </a:p>
        </p:txBody>
      </p:sp>
    </p:spTree>
    <p:extLst>
      <p:ext uri="{BB962C8B-B14F-4D97-AF65-F5344CB8AC3E}">
        <p14:creationId xmlns:p14="http://schemas.microsoft.com/office/powerpoint/2010/main" val="165565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2D817E92-5E08-4A7A-AF49-C060F037A3A1}" type="slidenum">
              <a:rPr lang="en-CA" smtClean="0"/>
              <a:t>9</a:t>
            </a:fld>
            <a:endParaRPr lang="en-CA"/>
          </a:p>
        </p:txBody>
      </p:sp>
    </p:spTree>
    <p:extLst>
      <p:ext uri="{BB962C8B-B14F-4D97-AF65-F5344CB8AC3E}">
        <p14:creationId xmlns:p14="http://schemas.microsoft.com/office/powerpoint/2010/main" val="298987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2D817E92-5E08-4A7A-AF49-C060F037A3A1}" type="slidenum">
              <a:rPr lang="en-CA" smtClean="0"/>
              <a:t>18</a:t>
            </a:fld>
            <a:endParaRPr lang="en-CA"/>
          </a:p>
        </p:txBody>
      </p:sp>
    </p:spTree>
    <p:extLst>
      <p:ext uri="{BB962C8B-B14F-4D97-AF65-F5344CB8AC3E}">
        <p14:creationId xmlns:p14="http://schemas.microsoft.com/office/powerpoint/2010/main" val="412796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2D817E92-5E08-4A7A-AF49-C060F037A3A1}" type="slidenum">
              <a:rPr lang="en-CA" smtClean="0"/>
              <a:t>20</a:t>
            </a:fld>
            <a:endParaRPr lang="en-CA"/>
          </a:p>
        </p:txBody>
      </p:sp>
    </p:spTree>
    <p:extLst>
      <p:ext uri="{BB962C8B-B14F-4D97-AF65-F5344CB8AC3E}">
        <p14:creationId xmlns:p14="http://schemas.microsoft.com/office/powerpoint/2010/main" val="140466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2D817E92-5E08-4A7A-AF49-C060F037A3A1}" type="slidenum">
              <a:rPr lang="en-CA" smtClean="0"/>
              <a:t>21</a:t>
            </a:fld>
            <a:endParaRPr lang="en-CA"/>
          </a:p>
        </p:txBody>
      </p:sp>
    </p:spTree>
    <p:extLst>
      <p:ext uri="{BB962C8B-B14F-4D97-AF65-F5344CB8AC3E}">
        <p14:creationId xmlns:p14="http://schemas.microsoft.com/office/powerpoint/2010/main" val="379164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2D817E92-5E08-4A7A-AF49-C060F037A3A1}" type="slidenum">
              <a:rPr lang="en-CA" smtClean="0"/>
              <a:t>22</a:t>
            </a:fld>
            <a:endParaRPr lang="en-CA"/>
          </a:p>
        </p:txBody>
      </p:sp>
    </p:spTree>
    <p:extLst>
      <p:ext uri="{BB962C8B-B14F-4D97-AF65-F5344CB8AC3E}">
        <p14:creationId xmlns:p14="http://schemas.microsoft.com/office/powerpoint/2010/main" val="2258553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2D817E92-5E08-4A7A-AF49-C060F037A3A1}" type="slidenum">
              <a:rPr lang="en-CA" smtClean="0"/>
              <a:t>56</a:t>
            </a:fld>
            <a:endParaRPr lang="en-CA"/>
          </a:p>
        </p:txBody>
      </p:sp>
    </p:spTree>
    <p:extLst>
      <p:ext uri="{BB962C8B-B14F-4D97-AF65-F5344CB8AC3E}">
        <p14:creationId xmlns:p14="http://schemas.microsoft.com/office/powerpoint/2010/main" val="128306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4"/>
          </a:xfrm>
          <a:prstGeom prst="rect">
            <a:avLst/>
          </a:prstGeom>
        </p:spPr>
      </p:pic>
      <p:sp>
        <p:nvSpPr>
          <p:cNvPr id="17" name="bg object 17"/>
          <p:cNvSpPr/>
          <p:nvPr/>
        </p:nvSpPr>
        <p:spPr>
          <a:xfrm>
            <a:off x="3127248" y="3047"/>
            <a:ext cx="9525" cy="6855459"/>
          </a:xfrm>
          <a:custGeom>
            <a:avLst/>
            <a:gdLst/>
            <a:ahLst/>
            <a:cxnLst/>
            <a:rect l="l" t="t" r="r" b="b"/>
            <a:pathLst>
              <a:path w="9525" h="6855459">
                <a:moveTo>
                  <a:pt x="9144" y="0"/>
                </a:moveTo>
                <a:lnTo>
                  <a:pt x="0" y="0"/>
                </a:lnTo>
                <a:lnTo>
                  <a:pt x="0" y="6854949"/>
                </a:lnTo>
                <a:lnTo>
                  <a:pt x="9144" y="6854949"/>
                </a:lnTo>
                <a:lnTo>
                  <a:pt x="9144" y="0"/>
                </a:lnTo>
                <a:close/>
              </a:path>
            </a:pathLst>
          </a:custGeom>
          <a:solidFill>
            <a:srgbClr val="49452A"/>
          </a:solidFill>
        </p:spPr>
        <p:txBody>
          <a:bodyPr wrap="square" lIns="0" tIns="0" rIns="0" bIns="0" rtlCol="0"/>
          <a:lstStyle/>
          <a:p>
            <a:endParaRPr/>
          </a:p>
        </p:txBody>
      </p:sp>
      <p:sp>
        <p:nvSpPr>
          <p:cNvPr id="18" name="bg object 18"/>
          <p:cNvSpPr/>
          <p:nvPr/>
        </p:nvSpPr>
        <p:spPr>
          <a:xfrm>
            <a:off x="6012179" y="0"/>
            <a:ext cx="0" cy="6858000"/>
          </a:xfrm>
          <a:custGeom>
            <a:avLst/>
            <a:gdLst/>
            <a:ahLst/>
            <a:cxnLst/>
            <a:rect l="l" t="t" r="r" b="b"/>
            <a:pathLst>
              <a:path h="6858000">
                <a:moveTo>
                  <a:pt x="0" y="0"/>
                </a:moveTo>
                <a:lnTo>
                  <a:pt x="0" y="6857999"/>
                </a:lnTo>
              </a:path>
            </a:pathLst>
          </a:custGeom>
          <a:ln w="9144">
            <a:solidFill>
              <a:srgbClr val="49452A"/>
            </a:solidFill>
            <a:prstDash val="sysDash"/>
          </a:ln>
        </p:spPr>
        <p:txBody>
          <a:bodyPr wrap="square" lIns="0" tIns="0" rIns="0" bIns="0" rtlCol="0"/>
          <a:lstStyle/>
          <a:p>
            <a:endParaRPr/>
          </a:p>
        </p:txBody>
      </p:sp>
      <p:sp>
        <p:nvSpPr>
          <p:cNvPr id="19" name="bg object 19"/>
          <p:cNvSpPr/>
          <p:nvPr/>
        </p:nvSpPr>
        <p:spPr>
          <a:xfrm>
            <a:off x="8887968" y="3047"/>
            <a:ext cx="9525" cy="6855459"/>
          </a:xfrm>
          <a:custGeom>
            <a:avLst/>
            <a:gdLst/>
            <a:ahLst/>
            <a:cxnLst/>
            <a:rect l="l" t="t" r="r" b="b"/>
            <a:pathLst>
              <a:path w="9525" h="6855459">
                <a:moveTo>
                  <a:pt x="9144" y="0"/>
                </a:moveTo>
                <a:lnTo>
                  <a:pt x="0" y="0"/>
                </a:lnTo>
                <a:lnTo>
                  <a:pt x="0" y="6854949"/>
                </a:lnTo>
                <a:lnTo>
                  <a:pt x="9144" y="6854949"/>
                </a:lnTo>
                <a:lnTo>
                  <a:pt x="9144" y="0"/>
                </a:lnTo>
                <a:close/>
              </a:path>
            </a:pathLst>
          </a:custGeom>
          <a:solidFill>
            <a:srgbClr val="49452A"/>
          </a:solidFill>
        </p:spPr>
        <p:txBody>
          <a:bodyPr wrap="square" lIns="0" tIns="0" rIns="0" bIns="0" rtlCol="0"/>
          <a:lstStyle/>
          <a:p>
            <a:endParaRPr/>
          </a:p>
        </p:txBody>
      </p:sp>
      <p:sp>
        <p:nvSpPr>
          <p:cNvPr id="20" name="bg object 20"/>
          <p:cNvSpPr/>
          <p:nvPr/>
        </p:nvSpPr>
        <p:spPr>
          <a:xfrm>
            <a:off x="8945880" y="0"/>
            <a:ext cx="198120" cy="6856730"/>
          </a:xfrm>
          <a:custGeom>
            <a:avLst/>
            <a:gdLst/>
            <a:ahLst/>
            <a:cxnLst/>
            <a:rect l="l" t="t" r="r" b="b"/>
            <a:pathLst>
              <a:path w="198120" h="6856730">
                <a:moveTo>
                  <a:pt x="0" y="6856476"/>
                </a:moveTo>
                <a:lnTo>
                  <a:pt x="198120" y="6856476"/>
                </a:lnTo>
                <a:lnTo>
                  <a:pt x="198120" y="0"/>
                </a:lnTo>
                <a:lnTo>
                  <a:pt x="0" y="0"/>
                </a:lnTo>
                <a:lnTo>
                  <a:pt x="0" y="6856476"/>
                </a:lnTo>
                <a:close/>
              </a:path>
            </a:pathLst>
          </a:custGeom>
          <a:solidFill>
            <a:srgbClr val="FFFFFF"/>
          </a:solidFill>
        </p:spPr>
        <p:txBody>
          <a:bodyPr wrap="square" lIns="0" tIns="0" rIns="0" bIns="0" rtlCol="0"/>
          <a:lstStyle/>
          <a:p>
            <a:endParaRPr/>
          </a:p>
        </p:txBody>
      </p:sp>
      <p:sp>
        <p:nvSpPr>
          <p:cNvPr id="21" name="bg object 21"/>
          <p:cNvSpPr/>
          <p:nvPr/>
        </p:nvSpPr>
        <p:spPr>
          <a:xfrm>
            <a:off x="0" y="0"/>
            <a:ext cx="266700" cy="6858000"/>
          </a:xfrm>
          <a:custGeom>
            <a:avLst/>
            <a:gdLst/>
            <a:ahLst/>
            <a:cxnLst/>
            <a:rect l="l" t="t" r="r" b="b"/>
            <a:pathLst>
              <a:path w="266700" h="6858000">
                <a:moveTo>
                  <a:pt x="266700" y="6857997"/>
                </a:moveTo>
                <a:lnTo>
                  <a:pt x="266700" y="0"/>
                </a:lnTo>
                <a:lnTo>
                  <a:pt x="0" y="0"/>
                </a:lnTo>
                <a:lnTo>
                  <a:pt x="0" y="6857997"/>
                </a:lnTo>
                <a:lnTo>
                  <a:pt x="266700" y="6857997"/>
                </a:lnTo>
                <a:close/>
              </a:path>
            </a:pathLst>
          </a:custGeom>
          <a:solidFill>
            <a:srgbClr val="FFFFFF"/>
          </a:solidFill>
        </p:spPr>
        <p:txBody>
          <a:bodyPr wrap="square" lIns="0" tIns="0" rIns="0" bIns="0" rtlCol="0"/>
          <a:lstStyle/>
          <a:p>
            <a:endParaRPr/>
          </a:p>
        </p:txBody>
      </p:sp>
      <p:sp>
        <p:nvSpPr>
          <p:cNvPr id="22" name="bg object 22"/>
          <p:cNvSpPr/>
          <p:nvPr/>
        </p:nvSpPr>
        <p:spPr>
          <a:xfrm>
            <a:off x="6012179" y="0"/>
            <a:ext cx="0" cy="6858000"/>
          </a:xfrm>
          <a:custGeom>
            <a:avLst/>
            <a:gdLst/>
            <a:ahLst/>
            <a:cxnLst/>
            <a:rect l="l" t="t" r="r" b="b"/>
            <a:pathLst>
              <a:path h="6858000">
                <a:moveTo>
                  <a:pt x="0" y="0"/>
                </a:moveTo>
                <a:lnTo>
                  <a:pt x="0" y="6857999"/>
                </a:lnTo>
              </a:path>
            </a:pathLst>
          </a:custGeom>
          <a:ln w="9144">
            <a:solidFill>
              <a:srgbClr val="49452A"/>
            </a:solidFill>
            <a:prstDash val="sysDash"/>
          </a:ln>
        </p:spPr>
        <p:txBody>
          <a:bodyPr wrap="square" lIns="0" tIns="0" rIns="0" bIns="0" rtlCol="0"/>
          <a:lstStyle/>
          <a:p>
            <a:endParaRPr/>
          </a:p>
        </p:txBody>
      </p:sp>
      <p:pic>
        <p:nvPicPr>
          <p:cNvPr id="23" name="bg object 23"/>
          <p:cNvPicPr/>
          <p:nvPr/>
        </p:nvPicPr>
        <p:blipFill>
          <a:blip r:embed="rId3" cstate="print"/>
          <a:stretch>
            <a:fillRect/>
          </a:stretch>
        </p:blipFill>
        <p:spPr>
          <a:xfrm>
            <a:off x="5145023" y="3247644"/>
            <a:ext cx="790955" cy="135636"/>
          </a:xfrm>
          <a:prstGeom prst="rect">
            <a:avLst/>
          </a:prstGeom>
        </p:spPr>
      </p:pic>
      <p:pic>
        <p:nvPicPr>
          <p:cNvPr id="24" name="bg object 24"/>
          <p:cNvPicPr/>
          <p:nvPr/>
        </p:nvPicPr>
        <p:blipFill>
          <a:blip r:embed="rId3" cstate="print"/>
          <a:stretch>
            <a:fillRect/>
          </a:stretch>
        </p:blipFill>
        <p:spPr>
          <a:xfrm>
            <a:off x="8025383" y="3247644"/>
            <a:ext cx="790955" cy="134112"/>
          </a:xfrm>
          <a:prstGeom prst="rect">
            <a:avLst/>
          </a:prstGeom>
        </p:spPr>
      </p:pic>
      <p:pic>
        <p:nvPicPr>
          <p:cNvPr id="25" name="bg object 25"/>
          <p:cNvPicPr/>
          <p:nvPr/>
        </p:nvPicPr>
        <p:blipFill>
          <a:blip r:embed="rId3" cstate="print"/>
          <a:stretch>
            <a:fillRect/>
          </a:stretch>
        </p:blipFill>
        <p:spPr>
          <a:xfrm>
            <a:off x="2232660" y="3256788"/>
            <a:ext cx="790956" cy="135636"/>
          </a:xfrm>
          <a:prstGeom prst="rect">
            <a:avLst/>
          </a:prstGeom>
        </p:spPr>
      </p:pic>
      <p:pic>
        <p:nvPicPr>
          <p:cNvPr id="26" name="bg object 26"/>
          <p:cNvPicPr/>
          <p:nvPr/>
        </p:nvPicPr>
        <p:blipFill>
          <a:blip r:embed="rId3" cstate="print"/>
          <a:stretch>
            <a:fillRect/>
          </a:stretch>
        </p:blipFill>
        <p:spPr>
          <a:xfrm>
            <a:off x="5145023" y="6662926"/>
            <a:ext cx="790955" cy="135634"/>
          </a:xfrm>
          <a:prstGeom prst="rect">
            <a:avLst/>
          </a:prstGeom>
        </p:spPr>
      </p:pic>
      <p:pic>
        <p:nvPicPr>
          <p:cNvPr id="27" name="bg object 27"/>
          <p:cNvPicPr/>
          <p:nvPr/>
        </p:nvPicPr>
        <p:blipFill>
          <a:blip r:embed="rId3" cstate="print"/>
          <a:stretch>
            <a:fillRect/>
          </a:stretch>
        </p:blipFill>
        <p:spPr>
          <a:xfrm>
            <a:off x="8026907" y="6662926"/>
            <a:ext cx="790955" cy="135634"/>
          </a:xfrm>
          <a:prstGeom prst="rect">
            <a:avLst/>
          </a:prstGeom>
        </p:spPr>
      </p:pic>
      <p:pic>
        <p:nvPicPr>
          <p:cNvPr id="28" name="bg object 28"/>
          <p:cNvPicPr/>
          <p:nvPr/>
        </p:nvPicPr>
        <p:blipFill>
          <a:blip r:embed="rId3" cstate="print"/>
          <a:stretch>
            <a:fillRect/>
          </a:stretch>
        </p:blipFill>
        <p:spPr>
          <a:xfrm>
            <a:off x="2223516" y="6662926"/>
            <a:ext cx="792480" cy="135634"/>
          </a:xfrm>
          <a:prstGeom prst="rect">
            <a:avLst/>
          </a:prstGeom>
        </p:spPr>
      </p:pic>
      <p:pic>
        <p:nvPicPr>
          <p:cNvPr id="29" name="bg object 29"/>
          <p:cNvPicPr/>
          <p:nvPr/>
        </p:nvPicPr>
        <p:blipFill>
          <a:blip r:embed="rId4" cstate="print"/>
          <a:stretch>
            <a:fillRect/>
          </a:stretch>
        </p:blipFill>
        <p:spPr>
          <a:xfrm>
            <a:off x="3165348" y="33528"/>
            <a:ext cx="2813304" cy="3287267"/>
          </a:xfrm>
          <a:prstGeom prst="rect">
            <a:avLst/>
          </a:prstGeom>
        </p:spPr>
      </p:pic>
      <p:pic>
        <p:nvPicPr>
          <p:cNvPr id="30" name="bg object 30"/>
          <p:cNvPicPr/>
          <p:nvPr/>
        </p:nvPicPr>
        <p:blipFill>
          <a:blip r:embed="rId4" cstate="print"/>
          <a:stretch>
            <a:fillRect/>
          </a:stretch>
        </p:blipFill>
        <p:spPr>
          <a:xfrm>
            <a:off x="6065520" y="27432"/>
            <a:ext cx="2813304" cy="3287267"/>
          </a:xfrm>
          <a:prstGeom prst="rect">
            <a:avLst/>
          </a:prstGeom>
        </p:spPr>
      </p:pic>
      <p:pic>
        <p:nvPicPr>
          <p:cNvPr id="31" name="bg object 31"/>
          <p:cNvPicPr/>
          <p:nvPr/>
        </p:nvPicPr>
        <p:blipFill>
          <a:blip r:embed="rId4" cstate="print"/>
          <a:stretch>
            <a:fillRect/>
          </a:stretch>
        </p:blipFill>
        <p:spPr>
          <a:xfrm>
            <a:off x="295656" y="3439667"/>
            <a:ext cx="2813304" cy="3287267"/>
          </a:xfrm>
          <a:prstGeom prst="rect">
            <a:avLst/>
          </a:prstGeom>
        </p:spPr>
      </p:pic>
      <p:pic>
        <p:nvPicPr>
          <p:cNvPr id="32" name="bg object 32"/>
          <p:cNvPicPr/>
          <p:nvPr/>
        </p:nvPicPr>
        <p:blipFill>
          <a:blip r:embed="rId4" cstate="print"/>
          <a:stretch>
            <a:fillRect/>
          </a:stretch>
        </p:blipFill>
        <p:spPr>
          <a:xfrm>
            <a:off x="3183635" y="3445762"/>
            <a:ext cx="2813304" cy="3287267"/>
          </a:xfrm>
          <a:prstGeom prst="rect">
            <a:avLst/>
          </a:prstGeom>
        </p:spPr>
      </p:pic>
      <p:pic>
        <p:nvPicPr>
          <p:cNvPr id="33" name="bg object 33"/>
          <p:cNvPicPr/>
          <p:nvPr/>
        </p:nvPicPr>
        <p:blipFill>
          <a:blip r:embed="rId4" cstate="print"/>
          <a:stretch>
            <a:fillRect/>
          </a:stretch>
        </p:blipFill>
        <p:spPr>
          <a:xfrm>
            <a:off x="6083808" y="3439667"/>
            <a:ext cx="2813304" cy="3287267"/>
          </a:xfrm>
          <a:prstGeom prst="rect">
            <a:avLst/>
          </a:prstGeom>
        </p:spPr>
      </p:pic>
      <p:pic>
        <p:nvPicPr>
          <p:cNvPr id="34" name="bg object 34"/>
          <p:cNvPicPr/>
          <p:nvPr/>
        </p:nvPicPr>
        <p:blipFill>
          <a:blip r:embed="rId4" cstate="print"/>
          <a:stretch>
            <a:fillRect/>
          </a:stretch>
        </p:blipFill>
        <p:spPr>
          <a:xfrm>
            <a:off x="280415" y="22859"/>
            <a:ext cx="2813304" cy="3288792"/>
          </a:xfrm>
          <a:prstGeom prst="rect">
            <a:avLst/>
          </a:prstGeom>
        </p:spPr>
      </p:pic>
      <p:pic>
        <p:nvPicPr>
          <p:cNvPr id="35" name="bg object 35"/>
          <p:cNvPicPr/>
          <p:nvPr/>
        </p:nvPicPr>
        <p:blipFill>
          <a:blip r:embed="rId5" cstate="print"/>
          <a:stretch>
            <a:fillRect/>
          </a:stretch>
        </p:blipFill>
        <p:spPr>
          <a:xfrm>
            <a:off x="1878838" y="474598"/>
            <a:ext cx="745744" cy="426720"/>
          </a:xfrm>
          <a:prstGeom prst="rect">
            <a:avLst/>
          </a:prstGeom>
        </p:spPr>
      </p:pic>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6857994"/>
          </a:xfrm>
          <a:prstGeom prst="rect">
            <a:avLst/>
          </a:prstGeom>
        </p:spPr>
      </p:pic>
      <p:sp>
        <p:nvSpPr>
          <p:cNvPr id="17" name="bg object 17"/>
          <p:cNvSpPr/>
          <p:nvPr/>
        </p:nvSpPr>
        <p:spPr>
          <a:xfrm>
            <a:off x="8945880" y="0"/>
            <a:ext cx="198120" cy="6856730"/>
          </a:xfrm>
          <a:custGeom>
            <a:avLst/>
            <a:gdLst/>
            <a:ahLst/>
            <a:cxnLst/>
            <a:rect l="l" t="t" r="r" b="b"/>
            <a:pathLst>
              <a:path w="198120" h="6856730">
                <a:moveTo>
                  <a:pt x="0" y="6856476"/>
                </a:moveTo>
                <a:lnTo>
                  <a:pt x="198120" y="6856476"/>
                </a:lnTo>
                <a:lnTo>
                  <a:pt x="198120" y="0"/>
                </a:lnTo>
                <a:lnTo>
                  <a:pt x="0" y="0"/>
                </a:lnTo>
                <a:lnTo>
                  <a:pt x="0" y="6856476"/>
                </a:lnTo>
                <a:close/>
              </a:path>
            </a:pathLst>
          </a:custGeom>
          <a:solidFill>
            <a:srgbClr val="FFFFFF"/>
          </a:solidFill>
        </p:spPr>
        <p:txBody>
          <a:bodyPr wrap="square" lIns="0" tIns="0" rIns="0" bIns="0" rtlCol="0"/>
          <a:lstStyle/>
          <a:p>
            <a:endParaRPr/>
          </a:p>
        </p:txBody>
      </p:sp>
      <p:sp>
        <p:nvSpPr>
          <p:cNvPr id="18" name="bg object 18"/>
          <p:cNvSpPr/>
          <p:nvPr/>
        </p:nvSpPr>
        <p:spPr>
          <a:xfrm>
            <a:off x="0" y="0"/>
            <a:ext cx="266700" cy="6858000"/>
          </a:xfrm>
          <a:custGeom>
            <a:avLst/>
            <a:gdLst/>
            <a:ahLst/>
            <a:cxnLst/>
            <a:rect l="l" t="t" r="r" b="b"/>
            <a:pathLst>
              <a:path w="266700" h="6858000">
                <a:moveTo>
                  <a:pt x="266700" y="6857997"/>
                </a:moveTo>
                <a:lnTo>
                  <a:pt x="266700" y="0"/>
                </a:lnTo>
                <a:lnTo>
                  <a:pt x="0" y="0"/>
                </a:lnTo>
                <a:lnTo>
                  <a:pt x="0" y="6857997"/>
                </a:lnTo>
                <a:lnTo>
                  <a:pt x="266700" y="6857997"/>
                </a:lnTo>
                <a:close/>
              </a:path>
            </a:pathLst>
          </a:custGeom>
          <a:solidFill>
            <a:srgbClr val="FFFFFF"/>
          </a:solidFill>
        </p:spPr>
        <p:txBody>
          <a:bodyPr wrap="square" lIns="0" tIns="0" rIns="0" bIns="0" rtlCol="0"/>
          <a:lstStyle/>
          <a:p>
            <a:endParaRPr/>
          </a:p>
        </p:txBody>
      </p:sp>
      <p:pic>
        <p:nvPicPr>
          <p:cNvPr id="19" name="bg object 19"/>
          <p:cNvPicPr/>
          <p:nvPr/>
        </p:nvPicPr>
        <p:blipFill>
          <a:blip r:embed="rId8" cstate="print"/>
          <a:stretch>
            <a:fillRect/>
          </a:stretch>
        </p:blipFill>
        <p:spPr>
          <a:xfrm>
            <a:off x="5145023" y="3247644"/>
            <a:ext cx="790955" cy="135636"/>
          </a:xfrm>
          <a:prstGeom prst="rect">
            <a:avLst/>
          </a:prstGeom>
        </p:spPr>
      </p:pic>
      <p:pic>
        <p:nvPicPr>
          <p:cNvPr id="20" name="bg object 20"/>
          <p:cNvPicPr/>
          <p:nvPr/>
        </p:nvPicPr>
        <p:blipFill>
          <a:blip r:embed="rId8" cstate="print"/>
          <a:stretch>
            <a:fillRect/>
          </a:stretch>
        </p:blipFill>
        <p:spPr>
          <a:xfrm>
            <a:off x="8025383" y="3247644"/>
            <a:ext cx="790955" cy="134112"/>
          </a:xfrm>
          <a:prstGeom prst="rect">
            <a:avLst/>
          </a:prstGeom>
        </p:spPr>
      </p:pic>
      <p:pic>
        <p:nvPicPr>
          <p:cNvPr id="21" name="bg object 21"/>
          <p:cNvPicPr/>
          <p:nvPr/>
        </p:nvPicPr>
        <p:blipFill>
          <a:blip r:embed="rId8" cstate="print"/>
          <a:stretch>
            <a:fillRect/>
          </a:stretch>
        </p:blipFill>
        <p:spPr>
          <a:xfrm>
            <a:off x="2232660" y="3256788"/>
            <a:ext cx="790956" cy="135636"/>
          </a:xfrm>
          <a:prstGeom prst="rect">
            <a:avLst/>
          </a:prstGeom>
        </p:spPr>
      </p:pic>
      <p:pic>
        <p:nvPicPr>
          <p:cNvPr id="22" name="bg object 22"/>
          <p:cNvPicPr/>
          <p:nvPr/>
        </p:nvPicPr>
        <p:blipFill>
          <a:blip r:embed="rId8" cstate="print"/>
          <a:stretch>
            <a:fillRect/>
          </a:stretch>
        </p:blipFill>
        <p:spPr>
          <a:xfrm>
            <a:off x="5145023" y="6662926"/>
            <a:ext cx="790955" cy="135634"/>
          </a:xfrm>
          <a:prstGeom prst="rect">
            <a:avLst/>
          </a:prstGeom>
        </p:spPr>
      </p:pic>
      <p:pic>
        <p:nvPicPr>
          <p:cNvPr id="23" name="bg object 23"/>
          <p:cNvPicPr/>
          <p:nvPr/>
        </p:nvPicPr>
        <p:blipFill>
          <a:blip r:embed="rId8" cstate="print"/>
          <a:stretch>
            <a:fillRect/>
          </a:stretch>
        </p:blipFill>
        <p:spPr>
          <a:xfrm>
            <a:off x="8026907" y="6662926"/>
            <a:ext cx="790955" cy="135634"/>
          </a:xfrm>
          <a:prstGeom prst="rect">
            <a:avLst/>
          </a:prstGeom>
        </p:spPr>
      </p:pic>
      <p:pic>
        <p:nvPicPr>
          <p:cNvPr id="24" name="bg object 24"/>
          <p:cNvPicPr/>
          <p:nvPr/>
        </p:nvPicPr>
        <p:blipFill>
          <a:blip r:embed="rId8" cstate="print"/>
          <a:stretch>
            <a:fillRect/>
          </a:stretch>
        </p:blipFill>
        <p:spPr>
          <a:xfrm>
            <a:off x="2223516" y="6662926"/>
            <a:ext cx="792480" cy="135634"/>
          </a:xfrm>
          <a:prstGeom prst="rect">
            <a:avLst/>
          </a:prstGeom>
        </p:spPr>
      </p:pic>
      <p:pic>
        <p:nvPicPr>
          <p:cNvPr id="25" name="bg object 25"/>
          <p:cNvPicPr/>
          <p:nvPr/>
        </p:nvPicPr>
        <p:blipFill>
          <a:blip r:embed="rId9" cstate="print"/>
          <a:stretch>
            <a:fillRect/>
          </a:stretch>
        </p:blipFill>
        <p:spPr>
          <a:xfrm>
            <a:off x="3165348" y="33528"/>
            <a:ext cx="2813304" cy="3287267"/>
          </a:xfrm>
          <a:prstGeom prst="rect">
            <a:avLst/>
          </a:prstGeom>
        </p:spPr>
      </p:pic>
      <p:pic>
        <p:nvPicPr>
          <p:cNvPr id="26" name="bg object 26"/>
          <p:cNvPicPr/>
          <p:nvPr/>
        </p:nvPicPr>
        <p:blipFill>
          <a:blip r:embed="rId9" cstate="print"/>
          <a:stretch>
            <a:fillRect/>
          </a:stretch>
        </p:blipFill>
        <p:spPr>
          <a:xfrm>
            <a:off x="6065520" y="27432"/>
            <a:ext cx="2813304" cy="3287267"/>
          </a:xfrm>
          <a:prstGeom prst="rect">
            <a:avLst/>
          </a:prstGeom>
        </p:spPr>
      </p:pic>
      <p:pic>
        <p:nvPicPr>
          <p:cNvPr id="27" name="bg object 27"/>
          <p:cNvPicPr/>
          <p:nvPr/>
        </p:nvPicPr>
        <p:blipFill>
          <a:blip r:embed="rId9" cstate="print"/>
          <a:stretch>
            <a:fillRect/>
          </a:stretch>
        </p:blipFill>
        <p:spPr>
          <a:xfrm>
            <a:off x="295656" y="3439667"/>
            <a:ext cx="2813304" cy="3287267"/>
          </a:xfrm>
          <a:prstGeom prst="rect">
            <a:avLst/>
          </a:prstGeom>
        </p:spPr>
      </p:pic>
      <p:pic>
        <p:nvPicPr>
          <p:cNvPr id="28" name="bg object 28"/>
          <p:cNvPicPr/>
          <p:nvPr/>
        </p:nvPicPr>
        <p:blipFill>
          <a:blip r:embed="rId9" cstate="print"/>
          <a:stretch>
            <a:fillRect/>
          </a:stretch>
        </p:blipFill>
        <p:spPr>
          <a:xfrm>
            <a:off x="3183635" y="3445762"/>
            <a:ext cx="2813304" cy="3287267"/>
          </a:xfrm>
          <a:prstGeom prst="rect">
            <a:avLst/>
          </a:prstGeom>
        </p:spPr>
      </p:pic>
      <p:pic>
        <p:nvPicPr>
          <p:cNvPr id="29" name="bg object 29"/>
          <p:cNvPicPr/>
          <p:nvPr/>
        </p:nvPicPr>
        <p:blipFill>
          <a:blip r:embed="rId9" cstate="print"/>
          <a:stretch>
            <a:fillRect/>
          </a:stretch>
        </p:blipFill>
        <p:spPr>
          <a:xfrm>
            <a:off x="6083808" y="3439667"/>
            <a:ext cx="2813304" cy="3287267"/>
          </a:xfrm>
          <a:prstGeom prst="rect">
            <a:avLst/>
          </a:prstGeom>
        </p:spPr>
      </p:pic>
      <p:pic>
        <p:nvPicPr>
          <p:cNvPr id="30" name="bg object 30"/>
          <p:cNvPicPr/>
          <p:nvPr/>
        </p:nvPicPr>
        <p:blipFill>
          <a:blip r:embed="rId9" cstate="print"/>
          <a:stretch>
            <a:fillRect/>
          </a:stretch>
        </p:blipFill>
        <p:spPr>
          <a:xfrm>
            <a:off x="280415" y="22859"/>
            <a:ext cx="2813304" cy="3288792"/>
          </a:xfrm>
          <a:prstGeom prst="rect">
            <a:avLst/>
          </a:prstGeom>
        </p:spPr>
      </p:pic>
      <p:pic>
        <p:nvPicPr>
          <p:cNvPr id="31" name="bg object 31"/>
          <p:cNvPicPr/>
          <p:nvPr/>
        </p:nvPicPr>
        <p:blipFill>
          <a:blip r:embed="rId10" cstate="print"/>
          <a:stretch>
            <a:fillRect/>
          </a:stretch>
        </p:blipFill>
        <p:spPr>
          <a:xfrm>
            <a:off x="6013703" y="992124"/>
            <a:ext cx="786383" cy="1321308"/>
          </a:xfrm>
          <a:prstGeom prst="rect">
            <a:avLst/>
          </a:prstGeom>
        </p:spPr>
      </p:pic>
      <p:pic>
        <p:nvPicPr>
          <p:cNvPr id="32" name="bg object 32"/>
          <p:cNvPicPr/>
          <p:nvPr/>
        </p:nvPicPr>
        <p:blipFill>
          <a:blip r:embed="rId11" cstate="print"/>
          <a:stretch>
            <a:fillRect/>
          </a:stretch>
        </p:blipFill>
        <p:spPr>
          <a:xfrm>
            <a:off x="3311652" y="2112264"/>
            <a:ext cx="691896" cy="966215"/>
          </a:xfrm>
          <a:prstGeom prst="rect">
            <a:avLst/>
          </a:prstGeom>
        </p:spPr>
      </p:pic>
      <p:pic>
        <p:nvPicPr>
          <p:cNvPr id="33" name="bg object 33"/>
          <p:cNvPicPr/>
          <p:nvPr/>
        </p:nvPicPr>
        <p:blipFill>
          <a:blip r:embed="rId12" cstate="print"/>
          <a:stretch>
            <a:fillRect/>
          </a:stretch>
        </p:blipFill>
        <p:spPr>
          <a:xfrm>
            <a:off x="6042659" y="4738115"/>
            <a:ext cx="1168908" cy="1138428"/>
          </a:xfrm>
          <a:prstGeom prst="rect">
            <a:avLst/>
          </a:prstGeom>
        </p:spPr>
      </p:pic>
      <p:pic>
        <p:nvPicPr>
          <p:cNvPr id="34" name="bg object 34"/>
          <p:cNvPicPr/>
          <p:nvPr/>
        </p:nvPicPr>
        <p:blipFill>
          <a:blip r:embed="rId13" cstate="print"/>
          <a:stretch>
            <a:fillRect/>
          </a:stretch>
        </p:blipFill>
        <p:spPr>
          <a:xfrm>
            <a:off x="2002535" y="3601211"/>
            <a:ext cx="934212" cy="1162812"/>
          </a:xfrm>
          <a:prstGeom prst="rect">
            <a:avLst/>
          </a:prstGeom>
        </p:spPr>
      </p:pic>
      <p:pic>
        <p:nvPicPr>
          <p:cNvPr id="35" name="bg object 35"/>
          <p:cNvPicPr/>
          <p:nvPr/>
        </p:nvPicPr>
        <p:blipFill>
          <a:blip r:embed="rId14" cstate="print"/>
          <a:stretch>
            <a:fillRect/>
          </a:stretch>
        </p:blipFill>
        <p:spPr>
          <a:xfrm>
            <a:off x="3090688" y="5452143"/>
            <a:ext cx="920733" cy="1179174"/>
          </a:xfrm>
          <a:prstGeom prst="rect">
            <a:avLst/>
          </a:prstGeom>
        </p:spPr>
      </p:pic>
      <p:sp>
        <p:nvSpPr>
          <p:cNvPr id="2" name="Holder 2"/>
          <p:cNvSpPr>
            <a:spLocks noGrp="1"/>
          </p:cNvSpPr>
          <p:nvPr>
            <p:ph type="title"/>
          </p:nvPr>
        </p:nvSpPr>
        <p:spPr>
          <a:xfrm>
            <a:off x="4233798" y="336296"/>
            <a:ext cx="676402" cy="452120"/>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www.learnalberta.ca/content/mfjhm/index.html?l=0&amp;ID1=MF.JHM.FORM&amp;ID2=MF.JHM.FORM.TRANS&amp;lesson=html/video_interactives/transformations/transformationsSmall.html" TargetMode="Externa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6.gif"/></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hyperlink" Target="https://junior.edumedia-sciences.com/fr/media/470-transla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87EAA37D-A42B-4E1C-B2E7-B74375C2F066}"/>
              </a:ext>
            </a:extLst>
          </p:cNvPr>
          <p:cNvPicPr/>
          <p:nvPr/>
        </p:nvPicPr>
        <p:blipFill>
          <a:blip r:embed="rId2" cstate="print"/>
          <a:stretch>
            <a:fillRect/>
          </a:stretch>
        </p:blipFill>
        <p:spPr>
          <a:xfrm>
            <a:off x="0" y="0"/>
            <a:ext cx="9143999" cy="6857994"/>
          </a:xfrm>
          <a:prstGeom prst="rect">
            <a:avLst/>
          </a:prstGeom>
        </p:spPr>
      </p:pic>
      <p:pic>
        <p:nvPicPr>
          <p:cNvPr id="3" name="object 12">
            <a:extLst>
              <a:ext uri="{FF2B5EF4-FFF2-40B4-BE49-F238E27FC236}">
                <a16:creationId xmlns:a16="http://schemas.microsoft.com/office/drawing/2014/main" id="{B79DC5BA-DEC6-48FB-A533-04521BB2A5C9}"/>
              </a:ext>
            </a:extLst>
          </p:cNvPr>
          <p:cNvPicPr/>
          <p:nvPr/>
        </p:nvPicPr>
        <p:blipFill>
          <a:blip r:embed="rId3" cstate="print"/>
          <a:stretch>
            <a:fillRect/>
          </a:stretch>
        </p:blipFill>
        <p:spPr>
          <a:xfrm>
            <a:off x="152400" y="19055"/>
            <a:ext cx="9143998" cy="6857994"/>
          </a:xfrm>
          <a:prstGeom prst="rect">
            <a:avLst/>
          </a:prstGeom>
        </p:spPr>
      </p:pic>
      <p:pic>
        <p:nvPicPr>
          <p:cNvPr id="4" name="object 13">
            <a:extLst>
              <a:ext uri="{FF2B5EF4-FFF2-40B4-BE49-F238E27FC236}">
                <a16:creationId xmlns:a16="http://schemas.microsoft.com/office/drawing/2014/main" id="{2612DA3E-0C1D-48EB-9725-A04E656ECB63}"/>
              </a:ext>
            </a:extLst>
          </p:cNvPr>
          <p:cNvPicPr/>
          <p:nvPr/>
        </p:nvPicPr>
        <p:blipFill>
          <a:blip r:embed="rId4" cstate="print"/>
          <a:stretch>
            <a:fillRect/>
          </a:stretch>
        </p:blipFill>
        <p:spPr>
          <a:xfrm>
            <a:off x="8129015" y="0"/>
            <a:ext cx="1167383" cy="1752600"/>
          </a:xfrm>
          <a:prstGeom prst="rect">
            <a:avLst/>
          </a:prstGeom>
        </p:spPr>
      </p:pic>
      <p:sp>
        <p:nvSpPr>
          <p:cNvPr id="5" name="Rectangle 4">
            <a:extLst>
              <a:ext uri="{FF2B5EF4-FFF2-40B4-BE49-F238E27FC236}">
                <a16:creationId xmlns:a16="http://schemas.microsoft.com/office/drawing/2014/main" id="{90C58E8C-1F76-45EC-B985-B68A84BEE54C}"/>
              </a:ext>
            </a:extLst>
          </p:cNvPr>
          <p:cNvSpPr/>
          <p:nvPr/>
        </p:nvSpPr>
        <p:spPr>
          <a:xfrm>
            <a:off x="1077658" y="1054761"/>
            <a:ext cx="7293481" cy="2308324"/>
          </a:xfrm>
          <a:prstGeom prst="rect">
            <a:avLst/>
          </a:prstGeom>
        </p:spPr>
        <p:txBody>
          <a:bodyPr wrap="square">
            <a:spAutoFit/>
          </a:bodyPr>
          <a:lstStyle/>
          <a:p>
            <a:pPr algn="ctr"/>
            <a:r>
              <a:rPr lang="en-CA" sz="7200" b="1" dirty="0">
                <a:solidFill>
                  <a:srgbClr val="000000"/>
                </a:solidFill>
                <a:latin typeface="Bernard MT Condensed" panose="02050806060905020404" pitchFamily="18" charset="0"/>
              </a:rPr>
              <a:t>Les transformations </a:t>
            </a:r>
            <a:r>
              <a:rPr lang="en-CA" sz="7200" b="1" dirty="0" err="1">
                <a:solidFill>
                  <a:srgbClr val="000000"/>
                </a:solidFill>
                <a:latin typeface="Bernard MT Condensed" panose="02050806060905020404" pitchFamily="18" charset="0"/>
              </a:rPr>
              <a:t>géométriques</a:t>
            </a:r>
            <a:endParaRPr lang="en-CA" sz="7200" dirty="0">
              <a:latin typeface="Bernard MT Condensed" panose="02050806060905020404" pitchFamily="18" charset="0"/>
            </a:endParaRPr>
          </a:p>
        </p:txBody>
      </p:sp>
      <p:pic>
        <p:nvPicPr>
          <p:cNvPr id="1028" name="Picture 4">
            <a:extLst>
              <a:ext uri="{FF2B5EF4-FFF2-40B4-BE49-F238E27FC236}">
                <a16:creationId xmlns:a16="http://schemas.microsoft.com/office/drawing/2014/main" id="{08659C9A-9E00-49DE-9A00-EBA9FC69EE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68633">
            <a:off x="5054231" y="3257803"/>
            <a:ext cx="3599298" cy="32152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1AD9A1F-0D54-4657-9526-BD69F5C2CD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306" y="3124200"/>
            <a:ext cx="3599298" cy="359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32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pic>
        <p:nvPicPr>
          <p:cNvPr id="9" name="Image 8">
            <a:extLst>
              <a:ext uri="{FF2B5EF4-FFF2-40B4-BE49-F238E27FC236}">
                <a16:creationId xmlns:a16="http://schemas.microsoft.com/office/drawing/2014/main" id="{1DD216D9-DA8C-480C-8A60-F2CEBE90FA3C}"/>
              </a:ext>
            </a:extLst>
          </p:cNvPr>
          <p:cNvPicPr>
            <a:picLocks noChangeAspect="1"/>
          </p:cNvPicPr>
          <p:nvPr/>
        </p:nvPicPr>
        <p:blipFill>
          <a:blip r:embed="rId3"/>
          <a:stretch>
            <a:fillRect/>
          </a:stretch>
        </p:blipFill>
        <p:spPr>
          <a:xfrm>
            <a:off x="685800" y="1195011"/>
            <a:ext cx="5943600" cy="5387291"/>
          </a:xfrm>
          <a:prstGeom prst="rect">
            <a:avLst/>
          </a:prstGeom>
        </p:spPr>
      </p:pic>
      <p:sp>
        <p:nvSpPr>
          <p:cNvPr id="10" name="Triangle isocèle 9">
            <a:extLst>
              <a:ext uri="{FF2B5EF4-FFF2-40B4-BE49-F238E27FC236}">
                <a16:creationId xmlns:a16="http://schemas.microsoft.com/office/drawing/2014/main" id="{4FB56A89-9A1F-4506-AC50-E740DE398F46}"/>
              </a:ext>
            </a:extLst>
          </p:cNvPr>
          <p:cNvSpPr/>
          <p:nvPr/>
        </p:nvSpPr>
        <p:spPr>
          <a:xfrm>
            <a:off x="1647138" y="2029351"/>
            <a:ext cx="2010462" cy="1859305"/>
          </a:xfrm>
          <a:prstGeom prst="triangle">
            <a:avLst>
              <a:gd name="adj" fmla="val 76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1523999" y="331340"/>
            <a:ext cx="6591511" cy="830997"/>
          </a:xfrm>
          <a:prstGeom prst="rect">
            <a:avLst/>
          </a:prstGeom>
        </p:spPr>
        <p:txBody>
          <a:bodyPr wrap="square">
            <a:spAutoFit/>
          </a:bodyPr>
          <a:lstStyle/>
          <a:p>
            <a:r>
              <a:rPr lang="fr-CA" sz="2400" dirty="0">
                <a:latin typeface="Frutiger-Roman"/>
              </a:rPr>
              <a:t>Effectue la translation du triangle ABC selon la règle (4 unités à droite et 3 unités  en bas. )</a:t>
            </a:r>
            <a:endParaRPr lang="fr-CA" sz="2400" dirty="0"/>
          </a:p>
        </p:txBody>
      </p:sp>
      <p:sp>
        <p:nvSpPr>
          <p:cNvPr id="6" name="Rectangle 5"/>
          <p:cNvSpPr/>
          <p:nvPr/>
        </p:nvSpPr>
        <p:spPr>
          <a:xfrm>
            <a:off x="2819400" y="1544482"/>
            <a:ext cx="444352" cy="523220"/>
          </a:xfrm>
          <a:prstGeom prst="rect">
            <a:avLst/>
          </a:prstGeom>
        </p:spPr>
        <p:txBody>
          <a:bodyPr wrap="none">
            <a:spAutoFit/>
          </a:bodyPr>
          <a:lstStyle/>
          <a:p>
            <a:r>
              <a:rPr lang="fr-CA" sz="2800" b="1" dirty="0">
                <a:solidFill>
                  <a:srgbClr val="FF0000"/>
                </a:solidFill>
                <a:latin typeface="Frutiger-Roman"/>
              </a:rPr>
              <a:t>A</a:t>
            </a:r>
            <a:endParaRPr lang="fr-CA" sz="2800" b="1" dirty="0">
              <a:solidFill>
                <a:srgbClr val="FF0000"/>
              </a:solidFill>
            </a:endParaRPr>
          </a:p>
        </p:txBody>
      </p:sp>
      <p:sp>
        <p:nvSpPr>
          <p:cNvPr id="11" name="Rectangle 10"/>
          <p:cNvSpPr/>
          <p:nvPr/>
        </p:nvSpPr>
        <p:spPr>
          <a:xfrm>
            <a:off x="1202786" y="3403468"/>
            <a:ext cx="444352" cy="523220"/>
          </a:xfrm>
          <a:prstGeom prst="rect">
            <a:avLst/>
          </a:prstGeom>
        </p:spPr>
        <p:txBody>
          <a:bodyPr wrap="none">
            <a:spAutoFit/>
          </a:bodyPr>
          <a:lstStyle/>
          <a:p>
            <a:r>
              <a:rPr lang="fr-CA" sz="2800" b="1" dirty="0">
                <a:solidFill>
                  <a:srgbClr val="FF0000"/>
                </a:solidFill>
                <a:latin typeface="Frutiger-Roman"/>
              </a:rPr>
              <a:t>B</a:t>
            </a:r>
            <a:endParaRPr lang="fr-CA" sz="2800" b="1" dirty="0">
              <a:solidFill>
                <a:srgbClr val="FF0000"/>
              </a:solidFill>
            </a:endParaRPr>
          </a:p>
        </p:txBody>
      </p:sp>
      <p:sp>
        <p:nvSpPr>
          <p:cNvPr id="12" name="Rectangle 11"/>
          <p:cNvSpPr/>
          <p:nvPr/>
        </p:nvSpPr>
        <p:spPr>
          <a:xfrm>
            <a:off x="3693917" y="3442633"/>
            <a:ext cx="444352" cy="523220"/>
          </a:xfrm>
          <a:prstGeom prst="rect">
            <a:avLst/>
          </a:prstGeom>
        </p:spPr>
        <p:txBody>
          <a:bodyPr wrap="none">
            <a:spAutoFit/>
          </a:bodyPr>
          <a:lstStyle/>
          <a:p>
            <a:r>
              <a:rPr lang="fr-CA" sz="2800" b="1" dirty="0">
                <a:solidFill>
                  <a:srgbClr val="FF0000"/>
                </a:solidFill>
                <a:latin typeface="Frutiger-Roman"/>
              </a:rPr>
              <a:t>C</a:t>
            </a:r>
            <a:endParaRPr lang="fr-CA" sz="2800" b="1" dirty="0">
              <a:solidFill>
                <a:srgbClr val="FF0000"/>
              </a:solidFill>
            </a:endParaRPr>
          </a:p>
        </p:txBody>
      </p:sp>
      <p:sp>
        <p:nvSpPr>
          <p:cNvPr id="7" name="Organigramme : Connecteur 6"/>
          <p:cNvSpPr/>
          <p:nvPr/>
        </p:nvSpPr>
        <p:spPr>
          <a:xfrm flipV="1">
            <a:off x="5172755" y="3403468"/>
            <a:ext cx="85045" cy="63628"/>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Organigramme : Connecteur 12"/>
          <p:cNvSpPr/>
          <p:nvPr/>
        </p:nvSpPr>
        <p:spPr>
          <a:xfrm flipV="1">
            <a:off x="3677773" y="5242263"/>
            <a:ext cx="85045" cy="63628"/>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Organigramme : Connecteur 13"/>
          <p:cNvSpPr/>
          <p:nvPr/>
        </p:nvSpPr>
        <p:spPr>
          <a:xfrm flipH="1" flipV="1">
            <a:off x="5715000" y="5242263"/>
            <a:ext cx="76200" cy="101732"/>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Triangle isocèle 14">
            <a:extLst>
              <a:ext uri="{FF2B5EF4-FFF2-40B4-BE49-F238E27FC236}">
                <a16:creationId xmlns:a16="http://schemas.microsoft.com/office/drawing/2014/main" id="{4FB56A89-9A1F-4506-AC50-E740DE398F46}"/>
              </a:ext>
            </a:extLst>
          </p:cNvPr>
          <p:cNvSpPr/>
          <p:nvPr/>
        </p:nvSpPr>
        <p:spPr>
          <a:xfrm>
            <a:off x="3706561" y="3429561"/>
            <a:ext cx="2010462" cy="1859305"/>
          </a:xfrm>
          <a:prstGeom prst="triangle">
            <a:avLst>
              <a:gd name="adj" fmla="val 76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5206176" y="2945853"/>
            <a:ext cx="529312" cy="523220"/>
          </a:xfrm>
          <a:prstGeom prst="rect">
            <a:avLst/>
          </a:prstGeom>
        </p:spPr>
        <p:txBody>
          <a:bodyPr wrap="none">
            <a:spAutoFit/>
          </a:bodyPr>
          <a:lstStyle/>
          <a:p>
            <a:r>
              <a:rPr lang="fr-CA" sz="2800" b="1" dirty="0">
                <a:solidFill>
                  <a:srgbClr val="FF0000"/>
                </a:solidFill>
                <a:latin typeface="Frutiger-Roman"/>
              </a:rPr>
              <a:t>A’</a:t>
            </a:r>
            <a:endParaRPr lang="fr-CA" sz="2800" b="1" dirty="0">
              <a:solidFill>
                <a:srgbClr val="FF0000"/>
              </a:solidFill>
            </a:endParaRPr>
          </a:p>
        </p:txBody>
      </p:sp>
      <p:sp>
        <p:nvSpPr>
          <p:cNvPr id="17" name="Rectangle 16"/>
          <p:cNvSpPr/>
          <p:nvPr/>
        </p:nvSpPr>
        <p:spPr>
          <a:xfrm>
            <a:off x="3241493" y="4839758"/>
            <a:ext cx="543739" cy="523220"/>
          </a:xfrm>
          <a:prstGeom prst="rect">
            <a:avLst/>
          </a:prstGeom>
        </p:spPr>
        <p:txBody>
          <a:bodyPr wrap="none">
            <a:spAutoFit/>
          </a:bodyPr>
          <a:lstStyle/>
          <a:p>
            <a:r>
              <a:rPr lang="fr-CA" sz="2800" b="1" dirty="0">
                <a:solidFill>
                  <a:srgbClr val="FF0000"/>
                </a:solidFill>
                <a:latin typeface="Frutiger-Roman"/>
              </a:rPr>
              <a:t>B’</a:t>
            </a:r>
            <a:endParaRPr lang="fr-CA" sz="2800" b="1" dirty="0">
              <a:solidFill>
                <a:srgbClr val="FF0000"/>
              </a:solidFill>
            </a:endParaRPr>
          </a:p>
        </p:txBody>
      </p:sp>
      <p:sp>
        <p:nvSpPr>
          <p:cNvPr id="18" name="Rectangle 17"/>
          <p:cNvSpPr/>
          <p:nvPr/>
        </p:nvSpPr>
        <p:spPr>
          <a:xfrm>
            <a:off x="5704378" y="4836066"/>
            <a:ext cx="543739" cy="523220"/>
          </a:xfrm>
          <a:prstGeom prst="rect">
            <a:avLst/>
          </a:prstGeom>
        </p:spPr>
        <p:txBody>
          <a:bodyPr wrap="none">
            <a:spAutoFit/>
          </a:bodyPr>
          <a:lstStyle/>
          <a:p>
            <a:r>
              <a:rPr lang="fr-CA" sz="2800" b="1" dirty="0">
                <a:solidFill>
                  <a:srgbClr val="FF0000"/>
                </a:solidFill>
                <a:latin typeface="Frutiger-Roman"/>
              </a:rPr>
              <a:t>C’</a:t>
            </a:r>
            <a:endParaRPr lang="fr-CA" sz="2800" b="1" dirty="0">
              <a:solidFill>
                <a:srgbClr val="FF0000"/>
              </a:solidFill>
            </a:endParaRPr>
          </a:p>
        </p:txBody>
      </p:sp>
      <p:sp>
        <p:nvSpPr>
          <p:cNvPr id="8" name="ZoneTexte 7"/>
          <p:cNvSpPr txBox="1"/>
          <p:nvPr/>
        </p:nvSpPr>
        <p:spPr>
          <a:xfrm>
            <a:off x="6400800" y="2819400"/>
            <a:ext cx="381000" cy="2016666"/>
          </a:xfrm>
          <a:prstGeom prst="rect">
            <a:avLst/>
          </a:prstGeom>
          <a:solidFill>
            <a:schemeClr val="bg1"/>
          </a:solidFill>
          <a:ln>
            <a:noFill/>
          </a:ln>
        </p:spPr>
        <p:txBody>
          <a:bodyPr wrap="square" rtlCol="0">
            <a:spAutoFit/>
          </a:bodyPr>
          <a:lstStyle/>
          <a:p>
            <a:endParaRPr lang="fr-CA" dirty="0"/>
          </a:p>
        </p:txBody>
      </p:sp>
    </p:spTree>
    <p:extLst>
      <p:ext uri="{BB962C8B-B14F-4D97-AF65-F5344CB8AC3E}">
        <p14:creationId xmlns:p14="http://schemas.microsoft.com/office/powerpoint/2010/main" val="250352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pic>
        <p:nvPicPr>
          <p:cNvPr id="6" name="Image 5">
            <a:extLst>
              <a:ext uri="{FF2B5EF4-FFF2-40B4-BE49-F238E27FC236}">
                <a16:creationId xmlns:a16="http://schemas.microsoft.com/office/drawing/2014/main" id="{E4C5964E-8BBB-4667-B00E-BE705315D768}"/>
              </a:ext>
            </a:extLst>
          </p:cNvPr>
          <p:cNvPicPr>
            <a:picLocks noChangeAspect="1"/>
          </p:cNvPicPr>
          <p:nvPr/>
        </p:nvPicPr>
        <p:blipFill>
          <a:blip r:embed="rId3"/>
          <a:stretch>
            <a:fillRect/>
          </a:stretch>
        </p:blipFill>
        <p:spPr>
          <a:xfrm>
            <a:off x="838201" y="381000"/>
            <a:ext cx="4714875" cy="5957891"/>
          </a:xfrm>
          <a:prstGeom prst="rect">
            <a:avLst/>
          </a:prstGeom>
        </p:spPr>
      </p:pic>
    </p:spTree>
    <p:extLst>
      <p:ext uri="{BB962C8B-B14F-4D97-AF65-F5344CB8AC3E}">
        <p14:creationId xmlns:p14="http://schemas.microsoft.com/office/powerpoint/2010/main" val="93972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7" name="Rectangle 6">
            <a:extLst>
              <a:ext uri="{FF2B5EF4-FFF2-40B4-BE49-F238E27FC236}">
                <a16:creationId xmlns:a16="http://schemas.microsoft.com/office/drawing/2014/main" id="{8E20E550-361E-4CE1-813F-979D9BB97715}"/>
              </a:ext>
            </a:extLst>
          </p:cNvPr>
          <p:cNvSpPr/>
          <p:nvPr/>
        </p:nvSpPr>
        <p:spPr>
          <a:xfrm>
            <a:off x="2438400" y="228600"/>
            <a:ext cx="48768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CA" sz="4800" b="1" dirty="0">
                <a:latin typeface="Copperplate Gothic Bold" panose="020E0705020206020404" pitchFamily="34" charset="0"/>
                <a:ea typeface="Calibri" panose="020F0502020204030204" pitchFamily="34" charset="0"/>
                <a:cs typeface="Times New Roman" panose="02020603050405020304" pitchFamily="18" charset="0"/>
              </a:rPr>
              <a:t>La réflexion</a:t>
            </a:r>
          </a:p>
        </p:txBody>
      </p:sp>
      <p:pic>
        <p:nvPicPr>
          <p:cNvPr id="8" name="Picture 4">
            <a:extLst>
              <a:ext uri="{FF2B5EF4-FFF2-40B4-BE49-F238E27FC236}">
                <a16:creationId xmlns:a16="http://schemas.microsoft.com/office/drawing/2014/main" id="{8E6895AE-DBFB-4533-91B9-E31C961C1F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64711"/>
            <a:ext cx="873239" cy="1353859"/>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9">
            <a:extLst>
              <a:ext uri="{FF2B5EF4-FFF2-40B4-BE49-F238E27FC236}">
                <a16:creationId xmlns:a16="http://schemas.microsoft.com/office/drawing/2014/main" id="{D1FBD930-F1BD-44D9-A59E-ADAEA33DF9FF}"/>
              </a:ext>
            </a:extLst>
          </p:cNvPr>
          <p:cNvSpPr/>
          <p:nvPr/>
        </p:nvSpPr>
        <p:spPr>
          <a:xfrm>
            <a:off x="2057400" y="3642119"/>
            <a:ext cx="1676400" cy="137160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Arrow Connector 11">
            <a:extLst>
              <a:ext uri="{FF2B5EF4-FFF2-40B4-BE49-F238E27FC236}">
                <a16:creationId xmlns:a16="http://schemas.microsoft.com/office/drawing/2014/main" id="{389C230F-7085-45D5-A40F-CA7E7808B56D}"/>
              </a:ext>
            </a:extLst>
          </p:cNvPr>
          <p:cNvCxnSpPr/>
          <p:nvPr/>
        </p:nvCxnSpPr>
        <p:spPr>
          <a:xfrm rot="5400000">
            <a:off x="3352801" y="4402531"/>
            <a:ext cx="2590800" cy="3175"/>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Right Arrow 12">
            <a:extLst>
              <a:ext uri="{FF2B5EF4-FFF2-40B4-BE49-F238E27FC236}">
                <a16:creationId xmlns:a16="http://schemas.microsoft.com/office/drawing/2014/main" id="{5A5CD630-C439-427E-B338-554E8085B52D}"/>
              </a:ext>
            </a:extLst>
          </p:cNvPr>
          <p:cNvSpPr/>
          <p:nvPr/>
        </p:nvSpPr>
        <p:spPr>
          <a:xfrm>
            <a:off x="2438400" y="3642119"/>
            <a:ext cx="1676400" cy="1371600"/>
          </a:xfrm>
          <a:prstGeom prst="rightArrow">
            <a:avLst/>
          </a:prstGeom>
          <a:scene3d>
            <a:camera prst="orthographicFront">
              <a:rot lat="0" lon="20399994"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ight Arrow 13">
            <a:extLst>
              <a:ext uri="{FF2B5EF4-FFF2-40B4-BE49-F238E27FC236}">
                <a16:creationId xmlns:a16="http://schemas.microsoft.com/office/drawing/2014/main" id="{D3C6A627-05C1-416A-A7B2-1ABFDF6CF8BC}"/>
              </a:ext>
            </a:extLst>
          </p:cNvPr>
          <p:cNvSpPr/>
          <p:nvPr/>
        </p:nvSpPr>
        <p:spPr>
          <a:xfrm>
            <a:off x="2819400" y="3642119"/>
            <a:ext cx="1676400" cy="1371600"/>
          </a:xfrm>
          <a:prstGeom prst="rightArrow">
            <a:avLst/>
          </a:prstGeom>
          <a:scene3d>
            <a:camera prst="orthographicFront">
              <a:rot lat="0" lon="19799991"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ight Arrow 14">
            <a:extLst>
              <a:ext uri="{FF2B5EF4-FFF2-40B4-BE49-F238E27FC236}">
                <a16:creationId xmlns:a16="http://schemas.microsoft.com/office/drawing/2014/main" id="{A4A935F9-8F7E-49A6-966D-991429768E58}"/>
              </a:ext>
            </a:extLst>
          </p:cNvPr>
          <p:cNvSpPr/>
          <p:nvPr/>
        </p:nvSpPr>
        <p:spPr>
          <a:xfrm>
            <a:off x="2971800" y="3642119"/>
            <a:ext cx="1676400" cy="1371600"/>
          </a:xfrm>
          <a:prstGeom prst="rightArrow">
            <a:avLst/>
          </a:prstGeom>
          <a:scene3d>
            <a:camera prst="orthographicFront">
              <a:rot lat="0" lon="19199988"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ight Arrow 15">
            <a:extLst>
              <a:ext uri="{FF2B5EF4-FFF2-40B4-BE49-F238E27FC236}">
                <a16:creationId xmlns:a16="http://schemas.microsoft.com/office/drawing/2014/main" id="{DAE56C31-766F-4D20-B080-6EA02C349F55}"/>
              </a:ext>
            </a:extLst>
          </p:cNvPr>
          <p:cNvSpPr/>
          <p:nvPr/>
        </p:nvSpPr>
        <p:spPr>
          <a:xfrm>
            <a:off x="3124200" y="3642119"/>
            <a:ext cx="1676400" cy="1371600"/>
          </a:xfrm>
          <a:prstGeom prst="rightArrow">
            <a:avLst/>
          </a:prstGeom>
          <a:scene3d>
            <a:camera prst="orthographicFront">
              <a:rot lat="0" lon="18599986"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ight Arrow 16">
            <a:extLst>
              <a:ext uri="{FF2B5EF4-FFF2-40B4-BE49-F238E27FC236}">
                <a16:creationId xmlns:a16="http://schemas.microsoft.com/office/drawing/2014/main" id="{5CFD6418-06AA-4E3C-9F59-CEC9E3B3290F}"/>
              </a:ext>
            </a:extLst>
          </p:cNvPr>
          <p:cNvSpPr/>
          <p:nvPr/>
        </p:nvSpPr>
        <p:spPr>
          <a:xfrm>
            <a:off x="3276600" y="3642119"/>
            <a:ext cx="1676400" cy="1371600"/>
          </a:xfrm>
          <a:prstGeom prst="rightArrow">
            <a:avLst/>
          </a:prstGeom>
          <a:scene3d>
            <a:camera prst="orthographicFront">
              <a:rot lat="0" lon="17999983"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ight Arrow 17">
            <a:extLst>
              <a:ext uri="{FF2B5EF4-FFF2-40B4-BE49-F238E27FC236}">
                <a16:creationId xmlns:a16="http://schemas.microsoft.com/office/drawing/2014/main" id="{71E85E4D-B4F6-434B-9371-25354EB8CD91}"/>
              </a:ext>
            </a:extLst>
          </p:cNvPr>
          <p:cNvSpPr/>
          <p:nvPr/>
        </p:nvSpPr>
        <p:spPr>
          <a:xfrm>
            <a:off x="3429000" y="3642119"/>
            <a:ext cx="1676400" cy="1371600"/>
          </a:xfrm>
          <a:prstGeom prst="rightArrow">
            <a:avLst/>
          </a:prstGeom>
          <a:scene3d>
            <a:camera prst="orthographicFront">
              <a:rot lat="0" lon="1739998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ight Arrow 18">
            <a:extLst>
              <a:ext uri="{FF2B5EF4-FFF2-40B4-BE49-F238E27FC236}">
                <a16:creationId xmlns:a16="http://schemas.microsoft.com/office/drawing/2014/main" id="{BA032D46-D33A-4280-AF97-4F16A5F5A6FA}"/>
              </a:ext>
            </a:extLst>
          </p:cNvPr>
          <p:cNvSpPr/>
          <p:nvPr/>
        </p:nvSpPr>
        <p:spPr>
          <a:xfrm>
            <a:off x="3581400" y="3642119"/>
            <a:ext cx="1676400" cy="1371600"/>
          </a:xfrm>
          <a:prstGeom prst="rightArrow">
            <a:avLst/>
          </a:prstGeom>
          <a:scene3d>
            <a:camera prst="orthographicFront">
              <a:rot lat="0" lon="16799977"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ight Arrow 19">
            <a:extLst>
              <a:ext uri="{FF2B5EF4-FFF2-40B4-BE49-F238E27FC236}">
                <a16:creationId xmlns:a16="http://schemas.microsoft.com/office/drawing/2014/main" id="{2E5A6777-20A5-49B7-A3ED-CD1E8B18329F}"/>
              </a:ext>
            </a:extLst>
          </p:cNvPr>
          <p:cNvSpPr/>
          <p:nvPr/>
        </p:nvSpPr>
        <p:spPr>
          <a:xfrm>
            <a:off x="3848637" y="3642119"/>
            <a:ext cx="1676400" cy="1371600"/>
          </a:xfrm>
          <a:prstGeom prst="rightArrow">
            <a:avLst/>
          </a:prstGeom>
          <a:scene3d>
            <a:camera prst="orthographicFront">
              <a:rot lat="0" lon="16199975"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ight Arrow 20">
            <a:extLst>
              <a:ext uri="{FF2B5EF4-FFF2-40B4-BE49-F238E27FC236}">
                <a16:creationId xmlns:a16="http://schemas.microsoft.com/office/drawing/2014/main" id="{A564F5B3-42BE-42A5-AA30-FA1FA4D5CF44}"/>
              </a:ext>
            </a:extLst>
          </p:cNvPr>
          <p:cNvSpPr/>
          <p:nvPr/>
        </p:nvSpPr>
        <p:spPr>
          <a:xfrm>
            <a:off x="4114800" y="3642119"/>
            <a:ext cx="1676400" cy="1371600"/>
          </a:xfrm>
          <a:prstGeom prst="rightArrow">
            <a:avLst/>
          </a:prstGeom>
          <a:scene3d>
            <a:camera prst="orthographicFront">
              <a:rot lat="0" lon="15599976"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ight Arrow 21">
            <a:extLst>
              <a:ext uri="{FF2B5EF4-FFF2-40B4-BE49-F238E27FC236}">
                <a16:creationId xmlns:a16="http://schemas.microsoft.com/office/drawing/2014/main" id="{5C51C51F-1519-49FA-8829-56E4C29E3A82}"/>
              </a:ext>
            </a:extLst>
          </p:cNvPr>
          <p:cNvSpPr/>
          <p:nvPr/>
        </p:nvSpPr>
        <p:spPr>
          <a:xfrm>
            <a:off x="4267200" y="3642119"/>
            <a:ext cx="1676400" cy="1371600"/>
          </a:xfrm>
          <a:prstGeom prst="rightArrow">
            <a:avLst/>
          </a:prstGeom>
          <a:scene3d>
            <a:camera prst="orthographicFront">
              <a:rot lat="0" lon="14999976"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Right Arrow 22">
            <a:extLst>
              <a:ext uri="{FF2B5EF4-FFF2-40B4-BE49-F238E27FC236}">
                <a16:creationId xmlns:a16="http://schemas.microsoft.com/office/drawing/2014/main" id="{296E2360-739E-4D20-9118-E525A5CA8774}"/>
              </a:ext>
            </a:extLst>
          </p:cNvPr>
          <p:cNvSpPr/>
          <p:nvPr/>
        </p:nvSpPr>
        <p:spPr>
          <a:xfrm>
            <a:off x="4419600" y="3642119"/>
            <a:ext cx="1676400" cy="1371600"/>
          </a:xfrm>
          <a:prstGeom prst="rightArrow">
            <a:avLst/>
          </a:prstGeom>
          <a:scene3d>
            <a:camera prst="orthographicFront">
              <a:rot lat="0" lon="14399976"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Right Arrow 23">
            <a:extLst>
              <a:ext uri="{FF2B5EF4-FFF2-40B4-BE49-F238E27FC236}">
                <a16:creationId xmlns:a16="http://schemas.microsoft.com/office/drawing/2014/main" id="{976C6889-85DC-4C47-9279-65238122B507}"/>
              </a:ext>
            </a:extLst>
          </p:cNvPr>
          <p:cNvSpPr/>
          <p:nvPr/>
        </p:nvSpPr>
        <p:spPr>
          <a:xfrm>
            <a:off x="4572000" y="3642119"/>
            <a:ext cx="1676400" cy="1371600"/>
          </a:xfrm>
          <a:prstGeom prst="rightArrow">
            <a:avLst/>
          </a:prstGeom>
          <a:scene3d>
            <a:camera prst="orthographicFront">
              <a:rot lat="0" lon="13799976"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Right Arrow 24">
            <a:extLst>
              <a:ext uri="{FF2B5EF4-FFF2-40B4-BE49-F238E27FC236}">
                <a16:creationId xmlns:a16="http://schemas.microsoft.com/office/drawing/2014/main" id="{2F01BDA1-3B49-423F-BBA6-595AE947CD75}"/>
              </a:ext>
            </a:extLst>
          </p:cNvPr>
          <p:cNvSpPr/>
          <p:nvPr/>
        </p:nvSpPr>
        <p:spPr>
          <a:xfrm>
            <a:off x="4724400" y="3642119"/>
            <a:ext cx="1676400" cy="1371600"/>
          </a:xfrm>
          <a:prstGeom prst="rightArrow">
            <a:avLst/>
          </a:prstGeom>
          <a:scene3d>
            <a:camera prst="orthographicFront">
              <a:rot lat="0" lon="13199976"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Right Arrow 25">
            <a:extLst>
              <a:ext uri="{FF2B5EF4-FFF2-40B4-BE49-F238E27FC236}">
                <a16:creationId xmlns:a16="http://schemas.microsoft.com/office/drawing/2014/main" id="{6CF7A568-FF58-42C8-B848-8EC01A3E0133}"/>
              </a:ext>
            </a:extLst>
          </p:cNvPr>
          <p:cNvSpPr/>
          <p:nvPr/>
        </p:nvSpPr>
        <p:spPr>
          <a:xfrm>
            <a:off x="4876800" y="3642119"/>
            <a:ext cx="1676400" cy="1371600"/>
          </a:xfrm>
          <a:prstGeom prst="rightArrow">
            <a:avLst/>
          </a:prstGeom>
          <a:scene3d>
            <a:camera prst="orthographicFront">
              <a:rot lat="0" lon="12599976"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Right Arrow 26">
            <a:extLst>
              <a:ext uri="{FF2B5EF4-FFF2-40B4-BE49-F238E27FC236}">
                <a16:creationId xmlns:a16="http://schemas.microsoft.com/office/drawing/2014/main" id="{ACBACCFC-2BCB-4C2A-9F84-9D84F1DC7DEE}"/>
              </a:ext>
            </a:extLst>
          </p:cNvPr>
          <p:cNvSpPr/>
          <p:nvPr/>
        </p:nvSpPr>
        <p:spPr>
          <a:xfrm>
            <a:off x="5105400" y="3642119"/>
            <a:ext cx="1676400" cy="1371600"/>
          </a:xfrm>
          <a:prstGeom prst="rightArrow">
            <a:avLst/>
          </a:prstGeom>
          <a:scene3d>
            <a:camera prst="orthographicFront">
              <a:rot lat="0" lon="11999976"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Right Arrow 27">
            <a:extLst>
              <a:ext uri="{FF2B5EF4-FFF2-40B4-BE49-F238E27FC236}">
                <a16:creationId xmlns:a16="http://schemas.microsoft.com/office/drawing/2014/main" id="{EF440718-5796-4DBC-AA61-5EB35D9D23BC}"/>
              </a:ext>
            </a:extLst>
          </p:cNvPr>
          <p:cNvSpPr/>
          <p:nvPr/>
        </p:nvSpPr>
        <p:spPr>
          <a:xfrm>
            <a:off x="5334000" y="3642119"/>
            <a:ext cx="1676400" cy="1371600"/>
          </a:xfrm>
          <a:prstGeom prst="rightArrow">
            <a:avLst/>
          </a:prstGeom>
          <a:scene3d>
            <a:camera prst="orthographicFront">
              <a:rot lat="0" lon="11399976"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Right Arrow 28">
            <a:extLst>
              <a:ext uri="{FF2B5EF4-FFF2-40B4-BE49-F238E27FC236}">
                <a16:creationId xmlns:a16="http://schemas.microsoft.com/office/drawing/2014/main" id="{0CCD9BC4-5AD9-46D5-80C0-ECDBA014315B}"/>
              </a:ext>
            </a:extLst>
          </p:cNvPr>
          <p:cNvSpPr/>
          <p:nvPr/>
        </p:nvSpPr>
        <p:spPr>
          <a:xfrm>
            <a:off x="5562600" y="3642119"/>
            <a:ext cx="1676400" cy="1371600"/>
          </a:xfrm>
          <a:prstGeom prst="rightArrow">
            <a:avLst/>
          </a:prstGeom>
          <a:scene3d>
            <a:camera prst="orthographicFront">
              <a:rot lat="0" lon="10799977"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TextBox 29">
            <a:extLst>
              <a:ext uri="{FF2B5EF4-FFF2-40B4-BE49-F238E27FC236}">
                <a16:creationId xmlns:a16="http://schemas.microsoft.com/office/drawing/2014/main" id="{DD8BE6AB-93B8-402B-AF7D-9E74FB1A3FD8}"/>
              </a:ext>
            </a:extLst>
          </p:cNvPr>
          <p:cNvSpPr txBox="1">
            <a:spLocks noChangeArrowheads="1"/>
          </p:cNvSpPr>
          <p:nvPr/>
        </p:nvSpPr>
        <p:spPr bwMode="auto">
          <a:xfrm>
            <a:off x="737680" y="1320006"/>
            <a:ext cx="797343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en-US" sz="4000" dirty="0"/>
              <a:t>Une réflexion est une transformation qui </a:t>
            </a:r>
            <a:r>
              <a:rPr lang="fr-FR" altLang="en-US" sz="4000" dirty="0">
                <a:highlight>
                  <a:srgbClr val="FFFF00"/>
                </a:highlight>
              </a:rPr>
              <a:t>renverse une figure </a:t>
            </a:r>
            <a:r>
              <a:rPr lang="fr-FR" altLang="en-US" sz="4000" dirty="0"/>
              <a:t>par rapport  une ligne.</a:t>
            </a:r>
            <a:endParaRPr lang="en-US" altLang="en-US" sz="4000" b="1" dirty="0"/>
          </a:p>
        </p:txBody>
      </p:sp>
    </p:spTree>
    <p:extLst>
      <p:ext uri="{BB962C8B-B14F-4D97-AF65-F5344CB8AC3E}">
        <p14:creationId xmlns:p14="http://schemas.microsoft.com/office/powerpoint/2010/main" val="231763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nodeType="afterEffect">
                                  <p:stCondLst>
                                    <p:cond delay="300"/>
                                  </p:stCondLst>
                                  <p:childTnLst>
                                    <p:set>
                                      <p:cBhvr>
                                        <p:cTn id="15" dur="1" fill="hold">
                                          <p:stCondLst>
                                            <p:cond delay="0"/>
                                          </p:stCondLst>
                                        </p:cTn>
                                        <p:tgtEl>
                                          <p:spTgt spid="13"/>
                                        </p:tgtEl>
                                        <p:attrNameLst>
                                          <p:attrName>style.visibility</p:attrName>
                                        </p:attrNameLst>
                                      </p:cBhvr>
                                      <p:to>
                                        <p:strVal val="hidden"/>
                                      </p:to>
                                    </p:set>
                                  </p:childTnLst>
                                </p:cTn>
                              </p:par>
                            </p:childTnLst>
                          </p:cTn>
                        </p:par>
                        <p:par>
                          <p:cTn id="16" fill="hold">
                            <p:stCondLst>
                              <p:cond delay="30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300"/>
                            </p:stCondLst>
                            <p:childTnLst>
                              <p:par>
                                <p:cTn id="20" presetID="1" presetClass="exit" presetSubtype="0" fill="hold" nodeType="afterEffect">
                                  <p:stCondLst>
                                    <p:cond delay="300"/>
                                  </p:stCondLst>
                                  <p:childTnLst>
                                    <p:set>
                                      <p:cBhvr>
                                        <p:cTn id="21" dur="1" fill="hold">
                                          <p:stCondLst>
                                            <p:cond delay="0"/>
                                          </p:stCondLst>
                                        </p:cTn>
                                        <p:tgtEl>
                                          <p:spTgt spid="14"/>
                                        </p:tgtEl>
                                        <p:attrNameLst>
                                          <p:attrName>style.visibility</p:attrName>
                                        </p:attrNameLst>
                                      </p:cBhvr>
                                      <p:to>
                                        <p:strVal val="hidden"/>
                                      </p:to>
                                    </p:set>
                                  </p:childTnLst>
                                </p:cTn>
                              </p:par>
                            </p:childTnLst>
                          </p:cTn>
                        </p:par>
                        <p:par>
                          <p:cTn id="22" fill="hold">
                            <p:stCondLst>
                              <p:cond delay="60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600"/>
                            </p:stCondLst>
                            <p:childTnLst>
                              <p:par>
                                <p:cTn id="26" presetID="1" presetClass="exit" presetSubtype="0" fill="hold" nodeType="afterEffect">
                                  <p:stCondLst>
                                    <p:cond delay="300"/>
                                  </p:stCondLst>
                                  <p:childTnLst>
                                    <p:set>
                                      <p:cBhvr>
                                        <p:cTn id="27" dur="1" fill="hold">
                                          <p:stCondLst>
                                            <p:cond delay="0"/>
                                          </p:stCondLst>
                                        </p:cTn>
                                        <p:tgtEl>
                                          <p:spTgt spid="15"/>
                                        </p:tgtEl>
                                        <p:attrNameLst>
                                          <p:attrName>style.visibility</p:attrName>
                                        </p:attrNameLst>
                                      </p:cBhvr>
                                      <p:to>
                                        <p:strVal val="hidden"/>
                                      </p:to>
                                    </p:set>
                                  </p:childTnLst>
                                </p:cTn>
                              </p:par>
                            </p:childTnLst>
                          </p:cTn>
                        </p:par>
                        <p:par>
                          <p:cTn id="28" fill="hold">
                            <p:stCondLst>
                              <p:cond delay="900"/>
                            </p:stCondLst>
                            <p:childTnLst>
                              <p:par>
                                <p:cTn id="29" presetID="1"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p:stCondLst>
                              <p:cond delay="900"/>
                            </p:stCondLst>
                            <p:childTnLst>
                              <p:par>
                                <p:cTn id="32" presetID="1" presetClass="exit" presetSubtype="0" fill="hold" nodeType="afterEffect">
                                  <p:stCondLst>
                                    <p:cond delay="300"/>
                                  </p:stCondLst>
                                  <p:childTnLst>
                                    <p:set>
                                      <p:cBhvr>
                                        <p:cTn id="33" dur="1" fill="hold">
                                          <p:stCondLst>
                                            <p:cond delay="0"/>
                                          </p:stCondLst>
                                        </p:cTn>
                                        <p:tgtEl>
                                          <p:spTgt spid="16"/>
                                        </p:tgtEl>
                                        <p:attrNameLst>
                                          <p:attrName>style.visibility</p:attrName>
                                        </p:attrNameLst>
                                      </p:cBhvr>
                                      <p:to>
                                        <p:strVal val="hidden"/>
                                      </p:to>
                                    </p:set>
                                  </p:childTnLst>
                                </p:cTn>
                              </p:par>
                            </p:childTnLst>
                          </p:cTn>
                        </p:par>
                        <p:par>
                          <p:cTn id="34" fill="hold">
                            <p:stCondLst>
                              <p:cond delay="1200"/>
                            </p:stCondLst>
                            <p:childTnLst>
                              <p:par>
                                <p:cTn id="35" presetID="1"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1200"/>
                            </p:stCondLst>
                            <p:childTnLst>
                              <p:par>
                                <p:cTn id="38" presetID="1" presetClass="exit" presetSubtype="0" fill="hold" nodeType="afterEffect">
                                  <p:stCondLst>
                                    <p:cond delay="300"/>
                                  </p:stCondLst>
                                  <p:childTnLst>
                                    <p:set>
                                      <p:cBhvr>
                                        <p:cTn id="39" dur="1" fill="hold">
                                          <p:stCondLst>
                                            <p:cond delay="0"/>
                                          </p:stCondLst>
                                        </p:cTn>
                                        <p:tgtEl>
                                          <p:spTgt spid="17"/>
                                        </p:tgtEl>
                                        <p:attrNameLst>
                                          <p:attrName>style.visibility</p:attrName>
                                        </p:attrNameLst>
                                      </p:cBhvr>
                                      <p:to>
                                        <p:strVal val="hidden"/>
                                      </p:to>
                                    </p:set>
                                  </p:childTnLst>
                                </p:cTn>
                              </p:par>
                            </p:childTnLst>
                          </p:cTn>
                        </p:par>
                        <p:par>
                          <p:cTn id="40" fill="hold">
                            <p:stCondLst>
                              <p:cond delay="1500"/>
                            </p:stCondLst>
                            <p:childTnLst>
                              <p:par>
                                <p:cTn id="41" presetID="1"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par>
                          <p:cTn id="43" fill="hold">
                            <p:stCondLst>
                              <p:cond delay="1500"/>
                            </p:stCondLst>
                            <p:childTnLst>
                              <p:par>
                                <p:cTn id="44" presetID="1" presetClass="exit" presetSubtype="0" fill="hold" nodeType="afterEffect">
                                  <p:stCondLst>
                                    <p:cond delay="300"/>
                                  </p:stCondLst>
                                  <p:childTnLst>
                                    <p:set>
                                      <p:cBhvr>
                                        <p:cTn id="45" dur="1" fill="hold">
                                          <p:stCondLst>
                                            <p:cond delay="0"/>
                                          </p:stCondLst>
                                        </p:cTn>
                                        <p:tgtEl>
                                          <p:spTgt spid="18"/>
                                        </p:tgtEl>
                                        <p:attrNameLst>
                                          <p:attrName>style.visibility</p:attrName>
                                        </p:attrNameLst>
                                      </p:cBhvr>
                                      <p:to>
                                        <p:strVal val="hidden"/>
                                      </p:to>
                                    </p:set>
                                  </p:childTnLst>
                                </p:cTn>
                              </p:par>
                            </p:childTnLst>
                          </p:cTn>
                        </p:par>
                        <p:par>
                          <p:cTn id="46" fill="hold">
                            <p:stCondLst>
                              <p:cond delay="1800"/>
                            </p:stCondLst>
                            <p:childTnLst>
                              <p:par>
                                <p:cTn id="47" presetID="1" presetClass="entr" presetSubtype="0"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1800"/>
                            </p:stCondLst>
                            <p:childTnLst>
                              <p:par>
                                <p:cTn id="50" presetID="1" presetClass="exit" presetSubtype="0" fill="hold" nodeType="afterEffect">
                                  <p:stCondLst>
                                    <p:cond delay="300"/>
                                  </p:stCondLst>
                                  <p:childTnLst>
                                    <p:set>
                                      <p:cBhvr>
                                        <p:cTn id="51" dur="1" fill="hold">
                                          <p:stCondLst>
                                            <p:cond delay="0"/>
                                          </p:stCondLst>
                                        </p:cTn>
                                        <p:tgtEl>
                                          <p:spTgt spid="19"/>
                                        </p:tgtEl>
                                        <p:attrNameLst>
                                          <p:attrName>style.visibility</p:attrName>
                                        </p:attrNameLst>
                                      </p:cBhvr>
                                      <p:to>
                                        <p:strVal val="hidden"/>
                                      </p:to>
                                    </p:set>
                                  </p:childTnLst>
                                </p:cTn>
                              </p:par>
                            </p:childTnLst>
                          </p:cTn>
                        </p:par>
                        <p:par>
                          <p:cTn id="52" fill="hold">
                            <p:stCondLst>
                              <p:cond delay="2100"/>
                            </p:stCondLst>
                            <p:childTnLst>
                              <p:par>
                                <p:cTn id="53" presetID="1"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par>
                          <p:cTn id="55" fill="hold">
                            <p:stCondLst>
                              <p:cond delay="2100"/>
                            </p:stCondLst>
                            <p:childTnLst>
                              <p:par>
                                <p:cTn id="56" presetID="1" presetClass="exit" presetSubtype="0" fill="hold" nodeType="afterEffect">
                                  <p:stCondLst>
                                    <p:cond delay="300"/>
                                  </p:stCondLst>
                                  <p:childTnLst>
                                    <p:set>
                                      <p:cBhvr>
                                        <p:cTn id="57" dur="1" fill="hold">
                                          <p:stCondLst>
                                            <p:cond delay="0"/>
                                          </p:stCondLst>
                                        </p:cTn>
                                        <p:tgtEl>
                                          <p:spTgt spid="20"/>
                                        </p:tgtEl>
                                        <p:attrNameLst>
                                          <p:attrName>style.visibility</p:attrName>
                                        </p:attrNameLst>
                                      </p:cBhvr>
                                      <p:to>
                                        <p:strVal val="hidden"/>
                                      </p:to>
                                    </p:set>
                                  </p:childTnLst>
                                </p:cTn>
                              </p:par>
                            </p:childTnLst>
                          </p:cTn>
                        </p:par>
                        <p:par>
                          <p:cTn id="58" fill="hold">
                            <p:stCondLst>
                              <p:cond delay="2400"/>
                            </p:stCondLst>
                            <p:childTnLst>
                              <p:par>
                                <p:cTn id="59" presetID="1"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par>
                          <p:cTn id="61" fill="hold">
                            <p:stCondLst>
                              <p:cond delay="2400"/>
                            </p:stCondLst>
                            <p:childTnLst>
                              <p:par>
                                <p:cTn id="62" presetID="1" presetClass="exit" presetSubtype="0" fill="hold" nodeType="afterEffect">
                                  <p:stCondLst>
                                    <p:cond delay="300"/>
                                  </p:stCondLst>
                                  <p:childTnLst>
                                    <p:set>
                                      <p:cBhvr>
                                        <p:cTn id="63" dur="1" fill="hold">
                                          <p:stCondLst>
                                            <p:cond delay="0"/>
                                          </p:stCondLst>
                                        </p:cTn>
                                        <p:tgtEl>
                                          <p:spTgt spid="21"/>
                                        </p:tgtEl>
                                        <p:attrNameLst>
                                          <p:attrName>style.visibility</p:attrName>
                                        </p:attrNameLst>
                                      </p:cBhvr>
                                      <p:to>
                                        <p:strVal val="hidden"/>
                                      </p:to>
                                    </p:set>
                                  </p:childTnLst>
                                </p:cTn>
                              </p:par>
                            </p:childTnLst>
                          </p:cTn>
                        </p:par>
                        <p:par>
                          <p:cTn id="64" fill="hold">
                            <p:stCondLst>
                              <p:cond delay="2700"/>
                            </p:stCondLst>
                            <p:childTnLst>
                              <p:par>
                                <p:cTn id="65" presetID="1"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par>
                          <p:cTn id="67" fill="hold">
                            <p:stCondLst>
                              <p:cond delay="2700"/>
                            </p:stCondLst>
                            <p:childTnLst>
                              <p:par>
                                <p:cTn id="68" presetID="1" presetClass="exit" presetSubtype="0" fill="hold" nodeType="afterEffect">
                                  <p:stCondLst>
                                    <p:cond delay="300"/>
                                  </p:stCondLst>
                                  <p:childTnLst>
                                    <p:set>
                                      <p:cBhvr>
                                        <p:cTn id="69" dur="1" fill="hold">
                                          <p:stCondLst>
                                            <p:cond delay="0"/>
                                          </p:stCondLst>
                                        </p:cTn>
                                        <p:tgtEl>
                                          <p:spTgt spid="22"/>
                                        </p:tgtEl>
                                        <p:attrNameLst>
                                          <p:attrName>style.visibility</p:attrName>
                                        </p:attrNameLst>
                                      </p:cBhvr>
                                      <p:to>
                                        <p:strVal val="hidden"/>
                                      </p:to>
                                    </p:set>
                                  </p:childTnLst>
                                </p:cTn>
                              </p:par>
                            </p:childTnLst>
                          </p:cTn>
                        </p:par>
                        <p:par>
                          <p:cTn id="70" fill="hold">
                            <p:stCondLst>
                              <p:cond delay="3000"/>
                            </p:stCondLst>
                            <p:childTnLst>
                              <p:par>
                                <p:cTn id="71" presetID="1" presetClass="entr" presetSubtype="0"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par>
                          <p:cTn id="73" fill="hold">
                            <p:stCondLst>
                              <p:cond delay="3000"/>
                            </p:stCondLst>
                            <p:childTnLst>
                              <p:par>
                                <p:cTn id="74" presetID="1" presetClass="exit" presetSubtype="0" fill="hold" nodeType="afterEffect">
                                  <p:stCondLst>
                                    <p:cond delay="300"/>
                                  </p:stCondLst>
                                  <p:childTnLst>
                                    <p:set>
                                      <p:cBhvr>
                                        <p:cTn id="75" dur="1" fill="hold">
                                          <p:stCondLst>
                                            <p:cond delay="0"/>
                                          </p:stCondLst>
                                        </p:cTn>
                                        <p:tgtEl>
                                          <p:spTgt spid="23"/>
                                        </p:tgtEl>
                                        <p:attrNameLst>
                                          <p:attrName>style.visibility</p:attrName>
                                        </p:attrNameLst>
                                      </p:cBhvr>
                                      <p:to>
                                        <p:strVal val="hidden"/>
                                      </p:to>
                                    </p:set>
                                  </p:childTnLst>
                                </p:cTn>
                              </p:par>
                            </p:childTnLst>
                          </p:cTn>
                        </p:par>
                        <p:par>
                          <p:cTn id="76" fill="hold">
                            <p:stCondLst>
                              <p:cond delay="3300"/>
                            </p:stCondLst>
                            <p:childTnLst>
                              <p:par>
                                <p:cTn id="77" presetID="1"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par>
                          <p:cTn id="79" fill="hold">
                            <p:stCondLst>
                              <p:cond delay="3300"/>
                            </p:stCondLst>
                            <p:childTnLst>
                              <p:par>
                                <p:cTn id="80" presetID="1" presetClass="exit" presetSubtype="0" fill="hold" nodeType="afterEffect">
                                  <p:stCondLst>
                                    <p:cond delay="300"/>
                                  </p:stCondLst>
                                  <p:childTnLst>
                                    <p:set>
                                      <p:cBhvr>
                                        <p:cTn id="81" dur="1" fill="hold">
                                          <p:stCondLst>
                                            <p:cond delay="0"/>
                                          </p:stCondLst>
                                        </p:cTn>
                                        <p:tgtEl>
                                          <p:spTgt spid="24"/>
                                        </p:tgtEl>
                                        <p:attrNameLst>
                                          <p:attrName>style.visibility</p:attrName>
                                        </p:attrNameLst>
                                      </p:cBhvr>
                                      <p:to>
                                        <p:strVal val="hidden"/>
                                      </p:to>
                                    </p:set>
                                  </p:childTnLst>
                                </p:cTn>
                              </p:par>
                            </p:childTnLst>
                          </p:cTn>
                        </p:par>
                        <p:par>
                          <p:cTn id="82" fill="hold">
                            <p:stCondLst>
                              <p:cond delay="3600"/>
                            </p:stCondLst>
                            <p:childTnLst>
                              <p:par>
                                <p:cTn id="83" presetID="1" presetClass="entr" presetSubtype="0" fill="hold" nodeType="after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childTnLst>
                          </p:cTn>
                        </p:par>
                        <p:par>
                          <p:cTn id="85" fill="hold">
                            <p:stCondLst>
                              <p:cond delay="3600"/>
                            </p:stCondLst>
                            <p:childTnLst>
                              <p:par>
                                <p:cTn id="86" presetID="1" presetClass="exit" presetSubtype="0" fill="hold" nodeType="afterEffect">
                                  <p:stCondLst>
                                    <p:cond delay="300"/>
                                  </p:stCondLst>
                                  <p:childTnLst>
                                    <p:set>
                                      <p:cBhvr>
                                        <p:cTn id="87" dur="1" fill="hold">
                                          <p:stCondLst>
                                            <p:cond delay="0"/>
                                          </p:stCondLst>
                                        </p:cTn>
                                        <p:tgtEl>
                                          <p:spTgt spid="25"/>
                                        </p:tgtEl>
                                        <p:attrNameLst>
                                          <p:attrName>style.visibility</p:attrName>
                                        </p:attrNameLst>
                                      </p:cBhvr>
                                      <p:to>
                                        <p:strVal val="hidden"/>
                                      </p:to>
                                    </p:set>
                                  </p:childTnLst>
                                </p:cTn>
                              </p:par>
                            </p:childTnLst>
                          </p:cTn>
                        </p:par>
                        <p:par>
                          <p:cTn id="88" fill="hold">
                            <p:stCondLst>
                              <p:cond delay="3900"/>
                            </p:stCondLst>
                            <p:childTnLst>
                              <p:par>
                                <p:cTn id="89" presetID="1" presetClass="entr" presetSubtype="0"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childTnLst>
                          </p:cTn>
                        </p:par>
                        <p:par>
                          <p:cTn id="91" fill="hold">
                            <p:stCondLst>
                              <p:cond delay="3900"/>
                            </p:stCondLst>
                            <p:childTnLst>
                              <p:par>
                                <p:cTn id="92" presetID="1" presetClass="exit" presetSubtype="0" fill="hold" nodeType="afterEffect">
                                  <p:stCondLst>
                                    <p:cond delay="300"/>
                                  </p:stCondLst>
                                  <p:childTnLst>
                                    <p:set>
                                      <p:cBhvr>
                                        <p:cTn id="93" dur="1" fill="hold">
                                          <p:stCondLst>
                                            <p:cond delay="0"/>
                                          </p:stCondLst>
                                        </p:cTn>
                                        <p:tgtEl>
                                          <p:spTgt spid="26"/>
                                        </p:tgtEl>
                                        <p:attrNameLst>
                                          <p:attrName>style.visibility</p:attrName>
                                        </p:attrNameLst>
                                      </p:cBhvr>
                                      <p:to>
                                        <p:strVal val="hidden"/>
                                      </p:to>
                                    </p:set>
                                  </p:childTnLst>
                                </p:cTn>
                              </p:par>
                            </p:childTnLst>
                          </p:cTn>
                        </p:par>
                        <p:par>
                          <p:cTn id="94" fill="hold">
                            <p:stCondLst>
                              <p:cond delay="4200"/>
                            </p:stCondLst>
                            <p:childTnLst>
                              <p:par>
                                <p:cTn id="95" presetID="1" presetClass="entr" presetSubtype="0" fill="hold" nodeType="afterEffect">
                                  <p:stCondLst>
                                    <p:cond delay="0"/>
                                  </p:stCondLst>
                                  <p:childTnLst>
                                    <p:set>
                                      <p:cBhvr>
                                        <p:cTn id="96" dur="1" fill="hold">
                                          <p:stCondLst>
                                            <p:cond delay="0"/>
                                          </p:stCondLst>
                                        </p:cTn>
                                        <p:tgtEl>
                                          <p:spTgt spid="27"/>
                                        </p:tgtEl>
                                        <p:attrNameLst>
                                          <p:attrName>style.visibility</p:attrName>
                                        </p:attrNameLst>
                                      </p:cBhvr>
                                      <p:to>
                                        <p:strVal val="visible"/>
                                      </p:to>
                                    </p:set>
                                  </p:childTnLst>
                                </p:cTn>
                              </p:par>
                            </p:childTnLst>
                          </p:cTn>
                        </p:par>
                        <p:par>
                          <p:cTn id="97" fill="hold">
                            <p:stCondLst>
                              <p:cond delay="4200"/>
                            </p:stCondLst>
                            <p:childTnLst>
                              <p:par>
                                <p:cTn id="98" presetID="1" presetClass="exit" presetSubtype="0" fill="hold" nodeType="afterEffect">
                                  <p:stCondLst>
                                    <p:cond delay="300"/>
                                  </p:stCondLst>
                                  <p:childTnLst>
                                    <p:set>
                                      <p:cBhvr>
                                        <p:cTn id="99" dur="1" fill="hold">
                                          <p:stCondLst>
                                            <p:cond delay="0"/>
                                          </p:stCondLst>
                                        </p:cTn>
                                        <p:tgtEl>
                                          <p:spTgt spid="27"/>
                                        </p:tgtEl>
                                        <p:attrNameLst>
                                          <p:attrName>style.visibility</p:attrName>
                                        </p:attrNameLst>
                                      </p:cBhvr>
                                      <p:to>
                                        <p:strVal val="hidden"/>
                                      </p:to>
                                    </p:set>
                                  </p:childTnLst>
                                </p:cTn>
                              </p:par>
                            </p:childTnLst>
                          </p:cTn>
                        </p:par>
                        <p:par>
                          <p:cTn id="100" fill="hold">
                            <p:stCondLst>
                              <p:cond delay="4500"/>
                            </p:stCondLst>
                            <p:childTnLst>
                              <p:par>
                                <p:cTn id="101" presetID="1" presetClass="entr" presetSubtype="0" fill="hold" nodeType="afterEffect">
                                  <p:stCondLst>
                                    <p:cond delay="0"/>
                                  </p:stCondLst>
                                  <p:childTnLst>
                                    <p:set>
                                      <p:cBhvr>
                                        <p:cTn id="102" dur="1" fill="hold">
                                          <p:stCondLst>
                                            <p:cond delay="0"/>
                                          </p:stCondLst>
                                        </p:cTn>
                                        <p:tgtEl>
                                          <p:spTgt spid="28"/>
                                        </p:tgtEl>
                                        <p:attrNameLst>
                                          <p:attrName>style.visibility</p:attrName>
                                        </p:attrNameLst>
                                      </p:cBhvr>
                                      <p:to>
                                        <p:strVal val="visible"/>
                                      </p:to>
                                    </p:set>
                                  </p:childTnLst>
                                </p:cTn>
                              </p:par>
                            </p:childTnLst>
                          </p:cTn>
                        </p:par>
                        <p:par>
                          <p:cTn id="103" fill="hold">
                            <p:stCondLst>
                              <p:cond delay="4500"/>
                            </p:stCondLst>
                            <p:childTnLst>
                              <p:par>
                                <p:cTn id="104" presetID="1" presetClass="exit" presetSubtype="0" fill="hold" nodeType="afterEffect">
                                  <p:stCondLst>
                                    <p:cond delay="300"/>
                                  </p:stCondLst>
                                  <p:childTnLst>
                                    <p:set>
                                      <p:cBhvr>
                                        <p:cTn id="105" dur="1" fill="hold">
                                          <p:stCondLst>
                                            <p:cond delay="0"/>
                                          </p:stCondLst>
                                        </p:cTn>
                                        <p:tgtEl>
                                          <p:spTgt spid="28"/>
                                        </p:tgtEl>
                                        <p:attrNameLst>
                                          <p:attrName>style.visibility</p:attrName>
                                        </p:attrNameLst>
                                      </p:cBhvr>
                                      <p:to>
                                        <p:strVal val="hidden"/>
                                      </p:to>
                                    </p:set>
                                  </p:childTnLst>
                                </p:cTn>
                              </p:par>
                            </p:childTnLst>
                          </p:cTn>
                        </p:par>
                        <p:par>
                          <p:cTn id="106" fill="hold">
                            <p:stCondLst>
                              <p:cond delay="4800"/>
                            </p:stCondLst>
                            <p:childTnLst>
                              <p:par>
                                <p:cTn id="107" presetID="1" presetClass="entr" presetSubtype="0"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33" name="TextBox 29">
            <a:extLst>
              <a:ext uri="{FF2B5EF4-FFF2-40B4-BE49-F238E27FC236}">
                <a16:creationId xmlns:a16="http://schemas.microsoft.com/office/drawing/2014/main" id="{B8864E0E-DD5B-4613-9E20-3E9CECDB9EBF}"/>
              </a:ext>
            </a:extLst>
          </p:cNvPr>
          <p:cNvSpPr txBox="1">
            <a:spLocks noChangeArrowheads="1"/>
          </p:cNvSpPr>
          <p:nvPr/>
        </p:nvSpPr>
        <p:spPr bwMode="auto">
          <a:xfrm>
            <a:off x="825109" y="626124"/>
            <a:ext cx="797661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en-US" sz="4000" dirty="0"/>
              <a:t>Une fois qu'une forme est réfléchie, elle ressemble à une image miroir d'elle-même.</a:t>
            </a:r>
            <a:endParaRPr lang="en-US" altLang="en-US" sz="4000" b="1" dirty="0"/>
          </a:p>
        </p:txBody>
      </p:sp>
      <p:grpSp>
        <p:nvGrpSpPr>
          <p:cNvPr id="34" name="Group 33">
            <a:extLst>
              <a:ext uri="{FF2B5EF4-FFF2-40B4-BE49-F238E27FC236}">
                <a16:creationId xmlns:a16="http://schemas.microsoft.com/office/drawing/2014/main" id="{D10B8350-6881-4A65-8298-9C3FC519A9F6}"/>
              </a:ext>
            </a:extLst>
          </p:cNvPr>
          <p:cNvGrpSpPr>
            <a:grpSpLocks/>
          </p:cNvGrpSpPr>
          <p:nvPr/>
        </p:nvGrpSpPr>
        <p:grpSpPr bwMode="auto">
          <a:xfrm>
            <a:off x="1603101" y="2616669"/>
            <a:ext cx="6140450" cy="2590800"/>
            <a:chOff x="1692511" y="2590800"/>
            <a:chExt cx="6139978" cy="2590800"/>
          </a:xfrm>
        </p:grpSpPr>
        <p:sp>
          <p:nvSpPr>
            <p:cNvPr id="35" name="Pie 30">
              <a:extLst>
                <a:ext uri="{FF2B5EF4-FFF2-40B4-BE49-F238E27FC236}">
                  <a16:creationId xmlns:a16="http://schemas.microsoft.com/office/drawing/2014/main" id="{18AC9479-4595-47F9-B106-8D086E259539}"/>
                </a:ext>
              </a:extLst>
            </p:cNvPr>
            <p:cNvSpPr/>
            <p:nvPr/>
          </p:nvSpPr>
          <p:spPr>
            <a:xfrm rot="2655535">
              <a:off x="1692511" y="2871788"/>
              <a:ext cx="2285824" cy="22860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36" name="Straight Arrow Connector 31">
              <a:extLst>
                <a:ext uri="{FF2B5EF4-FFF2-40B4-BE49-F238E27FC236}">
                  <a16:creationId xmlns:a16="http://schemas.microsoft.com/office/drawing/2014/main" id="{2B425162-186A-4A87-A4AE-E9AEA900FAC7}"/>
                </a:ext>
              </a:extLst>
            </p:cNvPr>
            <p:cNvCxnSpPr/>
            <p:nvPr/>
          </p:nvCxnSpPr>
          <p:spPr>
            <a:xfrm rot="5400000">
              <a:off x="3428210" y="3885406"/>
              <a:ext cx="2590800" cy="1587"/>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Pie 32">
              <a:extLst>
                <a:ext uri="{FF2B5EF4-FFF2-40B4-BE49-F238E27FC236}">
                  <a16:creationId xmlns:a16="http://schemas.microsoft.com/office/drawing/2014/main" id="{A1AAD5A1-2401-46B5-A834-0C4A81D10D1C}"/>
                </a:ext>
              </a:extLst>
            </p:cNvPr>
            <p:cNvSpPr/>
            <p:nvPr/>
          </p:nvSpPr>
          <p:spPr>
            <a:xfrm rot="18944465" flipH="1">
              <a:off x="5546665" y="2873375"/>
              <a:ext cx="2285824" cy="22860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sp>
        <p:nvSpPr>
          <p:cNvPr id="38" name="Rounded Rectangle 34">
            <a:extLst>
              <a:ext uri="{FF2B5EF4-FFF2-40B4-BE49-F238E27FC236}">
                <a16:creationId xmlns:a16="http://schemas.microsoft.com/office/drawing/2014/main" id="{04F27FDA-3B93-4CC4-83E9-08F09018FEC4}"/>
              </a:ext>
            </a:extLst>
          </p:cNvPr>
          <p:cNvSpPr/>
          <p:nvPr/>
        </p:nvSpPr>
        <p:spPr>
          <a:xfrm>
            <a:off x="1395139" y="5377801"/>
            <a:ext cx="6477000" cy="1905000"/>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4000" dirty="0">
                <a:solidFill>
                  <a:schemeClr val="bg1"/>
                </a:solidFill>
              </a:rPr>
              <a:t>Rappelez-vous, c'est la même chose, mais c'est à l'envers.</a:t>
            </a:r>
            <a:endParaRPr lang="en-US" sz="4000" dirty="0">
              <a:solidFill>
                <a:schemeClr val="bg1"/>
              </a:solidFill>
            </a:endParaRPr>
          </a:p>
        </p:txBody>
      </p:sp>
    </p:spTree>
    <p:extLst>
      <p:ext uri="{BB962C8B-B14F-4D97-AF65-F5344CB8AC3E}">
        <p14:creationId xmlns:p14="http://schemas.microsoft.com/office/powerpoint/2010/main" val="117879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6">
            <a:extLst>
              <a:ext uri="{FF2B5EF4-FFF2-40B4-BE49-F238E27FC236}">
                <a16:creationId xmlns:a16="http://schemas.microsoft.com/office/drawing/2014/main" id="{2F2786DE-C050-4014-8646-206C1FFB051D}"/>
              </a:ext>
            </a:extLst>
          </p:cNvPr>
          <p:cNvSpPr txBox="1">
            <a:spLocks noChangeArrowheads="1"/>
          </p:cNvSpPr>
          <p:nvPr/>
        </p:nvSpPr>
        <p:spPr bwMode="auto">
          <a:xfrm>
            <a:off x="0" y="-70136"/>
            <a:ext cx="9095511"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en-US" sz="3800" dirty="0"/>
              <a:t>La ligne sur laquelle une forme est retournée s'appelle une ligne de réflexion.</a:t>
            </a:r>
            <a:endParaRPr lang="en-US" altLang="en-US" sz="3800" b="1" dirty="0"/>
          </a:p>
        </p:txBody>
      </p:sp>
      <p:cxnSp>
        <p:nvCxnSpPr>
          <p:cNvPr id="14" name="Straight Arrow Connector 11">
            <a:extLst>
              <a:ext uri="{FF2B5EF4-FFF2-40B4-BE49-F238E27FC236}">
                <a16:creationId xmlns:a16="http://schemas.microsoft.com/office/drawing/2014/main" id="{9AF80E76-A6F3-4802-8ED3-53D22834DCC2}"/>
              </a:ext>
            </a:extLst>
          </p:cNvPr>
          <p:cNvCxnSpPr/>
          <p:nvPr/>
        </p:nvCxnSpPr>
        <p:spPr>
          <a:xfrm rot="5400000">
            <a:off x="3352801" y="4606946"/>
            <a:ext cx="2743200" cy="3175"/>
          </a:xfrm>
          <a:prstGeom prst="straightConnector1">
            <a:avLst/>
          </a:prstGeom>
          <a:ln w="444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3">
            <a:extLst>
              <a:ext uri="{FF2B5EF4-FFF2-40B4-BE49-F238E27FC236}">
                <a16:creationId xmlns:a16="http://schemas.microsoft.com/office/drawing/2014/main" id="{0FF9A2EC-F3B4-4A47-A485-AE49C58D2624}"/>
              </a:ext>
            </a:extLst>
          </p:cNvPr>
          <p:cNvSpPr txBox="1">
            <a:spLocks noChangeArrowheads="1"/>
          </p:cNvSpPr>
          <p:nvPr/>
        </p:nvSpPr>
        <p:spPr bwMode="auto">
          <a:xfrm>
            <a:off x="5334000" y="3235346"/>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err="1"/>
              <a:t>Ligne</a:t>
            </a:r>
            <a:r>
              <a:rPr lang="en-US" altLang="en-US" sz="1800" b="1" dirty="0"/>
              <a:t> de </a:t>
            </a:r>
            <a:r>
              <a:rPr lang="en-US" altLang="en-US" sz="1800" b="1" dirty="0" err="1"/>
              <a:t>réflexion</a:t>
            </a:r>
            <a:endParaRPr lang="en-US" altLang="en-US" sz="1800" b="1" dirty="0"/>
          </a:p>
        </p:txBody>
      </p:sp>
      <p:sp>
        <p:nvSpPr>
          <p:cNvPr id="16" name="Freeform 15">
            <a:extLst>
              <a:ext uri="{FF2B5EF4-FFF2-40B4-BE49-F238E27FC236}">
                <a16:creationId xmlns:a16="http://schemas.microsoft.com/office/drawing/2014/main" id="{D0FF5BB1-0B38-4CB8-A0E3-B36B3608AA43}"/>
              </a:ext>
            </a:extLst>
          </p:cNvPr>
          <p:cNvSpPr/>
          <p:nvPr/>
        </p:nvSpPr>
        <p:spPr>
          <a:xfrm>
            <a:off x="4840288" y="3571896"/>
            <a:ext cx="995362" cy="698500"/>
          </a:xfrm>
          <a:custGeom>
            <a:avLst/>
            <a:gdLst>
              <a:gd name="connsiteX0" fmla="*/ 995083 w 995083"/>
              <a:gd name="connsiteY0" fmla="*/ 0 h 699248"/>
              <a:gd name="connsiteX1" fmla="*/ 806824 w 995083"/>
              <a:gd name="connsiteY1" fmla="*/ 416859 h 699248"/>
              <a:gd name="connsiteX2" fmla="*/ 0 w 995083"/>
              <a:gd name="connsiteY2" fmla="*/ 699248 h 699248"/>
            </a:gdLst>
            <a:ahLst/>
            <a:cxnLst>
              <a:cxn ang="0">
                <a:pos x="connsiteX0" y="connsiteY0"/>
              </a:cxn>
              <a:cxn ang="0">
                <a:pos x="connsiteX1" y="connsiteY1"/>
              </a:cxn>
              <a:cxn ang="0">
                <a:pos x="connsiteX2" y="connsiteY2"/>
              </a:cxn>
            </a:cxnLst>
            <a:rect l="l" t="t" r="r" b="b"/>
            <a:pathLst>
              <a:path w="995083" h="699248">
                <a:moveTo>
                  <a:pt x="995083" y="0"/>
                </a:moveTo>
                <a:cubicBezTo>
                  <a:pt x="983877" y="150159"/>
                  <a:pt x="972671" y="300318"/>
                  <a:pt x="806824" y="416859"/>
                </a:cubicBezTo>
                <a:cubicBezTo>
                  <a:pt x="640977" y="533400"/>
                  <a:pt x="320488" y="616324"/>
                  <a:pt x="0" y="699248"/>
                </a:cubicBezTo>
              </a:path>
            </a:pathLst>
          </a:cu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17" name="Group 19">
            <a:extLst>
              <a:ext uri="{FF2B5EF4-FFF2-40B4-BE49-F238E27FC236}">
                <a16:creationId xmlns:a16="http://schemas.microsoft.com/office/drawing/2014/main" id="{6DE47F1E-E5CC-42F6-A90E-B4F5919A37FC}"/>
              </a:ext>
            </a:extLst>
          </p:cNvPr>
          <p:cNvGrpSpPr>
            <a:grpSpLocks/>
          </p:cNvGrpSpPr>
          <p:nvPr/>
        </p:nvGrpSpPr>
        <p:grpSpPr bwMode="auto">
          <a:xfrm>
            <a:off x="1828800" y="3768746"/>
            <a:ext cx="2057400" cy="1295400"/>
            <a:chOff x="1905000" y="3048000"/>
            <a:chExt cx="2057400" cy="1295400"/>
          </a:xfrm>
        </p:grpSpPr>
        <p:sp>
          <p:nvSpPr>
            <p:cNvPr id="18" name="Rectangle 17">
              <a:extLst>
                <a:ext uri="{FF2B5EF4-FFF2-40B4-BE49-F238E27FC236}">
                  <a16:creationId xmlns:a16="http://schemas.microsoft.com/office/drawing/2014/main" id="{FADDE54F-7D9E-4747-AF2E-08D8E0FB5B75}"/>
                </a:ext>
              </a:extLst>
            </p:cNvPr>
            <p:cNvSpPr/>
            <p:nvPr/>
          </p:nvSpPr>
          <p:spPr>
            <a:xfrm>
              <a:off x="1905000" y="3048000"/>
              <a:ext cx="1143000" cy="1295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Isosceles Triangle 18">
              <a:extLst>
                <a:ext uri="{FF2B5EF4-FFF2-40B4-BE49-F238E27FC236}">
                  <a16:creationId xmlns:a16="http://schemas.microsoft.com/office/drawing/2014/main" id="{0F8D83D9-4B69-4C94-B946-597A5371A908}"/>
                </a:ext>
              </a:extLst>
            </p:cNvPr>
            <p:cNvSpPr/>
            <p:nvPr/>
          </p:nvSpPr>
          <p:spPr>
            <a:xfrm rot="5400000">
              <a:off x="2857500" y="3238500"/>
              <a:ext cx="1295400" cy="914400"/>
            </a:xfrm>
            <a:prstGeom prst="triangle">
              <a:avLst>
                <a:gd name="adj" fmla="val 10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20" name="Group 20">
            <a:extLst>
              <a:ext uri="{FF2B5EF4-FFF2-40B4-BE49-F238E27FC236}">
                <a16:creationId xmlns:a16="http://schemas.microsoft.com/office/drawing/2014/main" id="{0AC2819B-0B7C-4FF6-885A-F1B7B8F28D17}"/>
              </a:ext>
            </a:extLst>
          </p:cNvPr>
          <p:cNvGrpSpPr>
            <a:grpSpLocks/>
          </p:cNvGrpSpPr>
          <p:nvPr/>
        </p:nvGrpSpPr>
        <p:grpSpPr bwMode="auto">
          <a:xfrm flipH="1">
            <a:off x="5562600" y="3768746"/>
            <a:ext cx="2057400" cy="1295400"/>
            <a:chOff x="1905000" y="3048000"/>
            <a:chExt cx="2057400" cy="1295400"/>
          </a:xfrm>
        </p:grpSpPr>
        <p:sp>
          <p:nvSpPr>
            <p:cNvPr id="21" name="Rectangle 20">
              <a:extLst>
                <a:ext uri="{FF2B5EF4-FFF2-40B4-BE49-F238E27FC236}">
                  <a16:creationId xmlns:a16="http://schemas.microsoft.com/office/drawing/2014/main" id="{A4C58E66-50ED-4C65-B3F5-ED6A6CA7942D}"/>
                </a:ext>
              </a:extLst>
            </p:cNvPr>
            <p:cNvSpPr/>
            <p:nvPr/>
          </p:nvSpPr>
          <p:spPr>
            <a:xfrm>
              <a:off x="1905000" y="3048000"/>
              <a:ext cx="1143000" cy="1295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Isosceles Triangle 22">
              <a:extLst>
                <a:ext uri="{FF2B5EF4-FFF2-40B4-BE49-F238E27FC236}">
                  <a16:creationId xmlns:a16="http://schemas.microsoft.com/office/drawing/2014/main" id="{6989249C-DBC5-484D-9F2B-7D130A87D388}"/>
                </a:ext>
              </a:extLst>
            </p:cNvPr>
            <p:cNvSpPr/>
            <p:nvPr/>
          </p:nvSpPr>
          <p:spPr>
            <a:xfrm rot="5400000">
              <a:off x="2857500" y="3238500"/>
              <a:ext cx="1295400" cy="914400"/>
            </a:xfrm>
            <a:prstGeom prst="triangle">
              <a:avLst>
                <a:gd name="adj" fmla="val 10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3" name="TextBox 14">
            <a:extLst>
              <a:ext uri="{FF2B5EF4-FFF2-40B4-BE49-F238E27FC236}">
                <a16:creationId xmlns:a16="http://schemas.microsoft.com/office/drawing/2014/main" id="{F5A96213-4712-4DC4-BAF2-59F9CA498C9A}"/>
              </a:ext>
            </a:extLst>
          </p:cNvPr>
          <p:cNvSpPr txBox="1">
            <a:spLocks noChangeArrowheads="1"/>
          </p:cNvSpPr>
          <p:nvPr/>
        </p:nvSpPr>
        <p:spPr bwMode="auto">
          <a:xfrm>
            <a:off x="943155" y="1500408"/>
            <a:ext cx="8152356"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en-US" sz="3800" dirty="0"/>
              <a:t>Remarquez que les formes sont exactement à la même distance de la ligne de réflexion des deux côtés.</a:t>
            </a:r>
            <a:endParaRPr lang="en-US" altLang="en-US" sz="3800" b="1" dirty="0"/>
          </a:p>
        </p:txBody>
      </p:sp>
      <p:sp>
        <p:nvSpPr>
          <p:cNvPr id="24" name="TextBox 16">
            <a:extLst>
              <a:ext uri="{FF2B5EF4-FFF2-40B4-BE49-F238E27FC236}">
                <a16:creationId xmlns:a16="http://schemas.microsoft.com/office/drawing/2014/main" id="{25B75266-BB26-4021-8937-9B9A24F91159}"/>
              </a:ext>
            </a:extLst>
          </p:cNvPr>
          <p:cNvSpPr txBox="1">
            <a:spLocks noChangeArrowheads="1"/>
          </p:cNvSpPr>
          <p:nvPr/>
        </p:nvSpPr>
        <p:spPr bwMode="auto">
          <a:xfrm>
            <a:off x="609425" y="5228213"/>
            <a:ext cx="792514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en-US" sz="3800" dirty="0"/>
              <a:t>La ligne de réflexion peut se trouver sur la forme ou à l'extérieur de celle-ci</a:t>
            </a:r>
            <a:r>
              <a:rPr lang="fr-FR" altLang="en-US" sz="4000" dirty="0"/>
              <a:t>.</a:t>
            </a:r>
            <a:endParaRPr lang="en-US" altLang="en-US" sz="4000" b="1" dirty="0"/>
          </a:p>
        </p:txBody>
      </p:sp>
    </p:spTree>
    <p:extLst>
      <p:ext uri="{BB962C8B-B14F-4D97-AF65-F5344CB8AC3E}">
        <p14:creationId xmlns:p14="http://schemas.microsoft.com/office/powerpoint/2010/main" val="288388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3"/>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3" grpId="0"/>
      <p:bldP spid="23" grpId="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BB8E6277-43E0-4B20-9830-0C7904FEF3A2}"/>
              </a:ext>
            </a:extLst>
          </p:cNvPr>
          <p:cNvSpPr txBox="1">
            <a:spLocks noChangeArrowheads="1"/>
          </p:cNvSpPr>
          <p:nvPr/>
        </p:nvSpPr>
        <p:spPr bwMode="auto">
          <a:xfrm>
            <a:off x="973680" y="445483"/>
            <a:ext cx="75607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en-US" dirty="0"/>
              <a:t>Déterminez si chaque ensemble de figures montre une réflexion ou une translation.</a:t>
            </a:r>
          </a:p>
        </p:txBody>
      </p:sp>
      <p:cxnSp>
        <p:nvCxnSpPr>
          <p:cNvPr id="7" name="Straight Arrow Connector 11">
            <a:extLst>
              <a:ext uri="{FF2B5EF4-FFF2-40B4-BE49-F238E27FC236}">
                <a16:creationId xmlns:a16="http://schemas.microsoft.com/office/drawing/2014/main" id="{341A542D-E31D-481C-AC2A-C7F3B5B6874D}"/>
              </a:ext>
            </a:extLst>
          </p:cNvPr>
          <p:cNvCxnSpPr/>
          <p:nvPr/>
        </p:nvCxnSpPr>
        <p:spPr>
          <a:xfrm rot="10800000">
            <a:off x="974725" y="4189413"/>
            <a:ext cx="7042150" cy="1587"/>
          </a:xfrm>
          <a:prstGeom prst="straightConnector1">
            <a:avLst/>
          </a:prstGeom>
          <a:ln w="444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Isosceles Triangle 23">
            <a:extLst>
              <a:ext uri="{FF2B5EF4-FFF2-40B4-BE49-F238E27FC236}">
                <a16:creationId xmlns:a16="http://schemas.microsoft.com/office/drawing/2014/main" id="{4118F440-F843-4920-B5A5-4F5EA800CAE6}"/>
              </a:ext>
            </a:extLst>
          </p:cNvPr>
          <p:cNvSpPr/>
          <p:nvPr/>
        </p:nvSpPr>
        <p:spPr>
          <a:xfrm>
            <a:off x="2362200" y="2667000"/>
            <a:ext cx="1828800" cy="1066800"/>
          </a:xfrm>
          <a:prstGeom prst="triangle">
            <a:avLst>
              <a:gd name="adj" fmla="val 7183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247BDF1A-A2C5-40F6-A899-028F66A29653}"/>
              </a:ext>
            </a:extLst>
          </p:cNvPr>
          <p:cNvSpPr>
            <a:spLocks noChangeArrowheads="1"/>
          </p:cNvSpPr>
          <p:nvPr/>
        </p:nvSpPr>
        <p:spPr bwMode="auto">
          <a:xfrm>
            <a:off x="3505200" y="2297113"/>
            <a:ext cx="323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A</a:t>
            </a:r>
          </a:p>
        </p:txBody>
      </p:sp>
      <p:sp>
        <p:nvSpPr>
          <p:cNvPr id="10" name="Rectangle 9">
            <a:extLst>
              <a:ext uri="{FF2B5EF4-FFF2-40B4-BE49-F238E27FC236}">
                <a16:creationId xmlns:a16="http://schemas.microsoft.com/office/drawing/2014/main" id="{D3D52A36-04F5-48CE-9BCC-64A12B57AC3F}"/>
              </a:ext>
            </a:extLst>
          </p:cNvPr>
          <p:cNvSpPr>
            <a:spLocks noChangeArrowheads="1"/>
          </p:cNvSpPr>
          <p:nvPr/>
        </p:nvSpPr>
        <p:spPr bwMode="auto">
          <a:xfrm>
            <a:off x="4191000" y="3581400"/>
            <a:ext cx="32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B</a:t>
            </a:r>
          </a:p>
        </p:txBody>
      </p:sp>
      <p:sp>
        <p:nvSpPr>
          <p:cNvPr id="11" name="Rectangle 10">
            <a:extLst>
              <a:ext uri="{FF2B5EF4-FFF2-40B4-BE49-F238E27FC236}">
                <a16:creationId xmlns:a16="http://schemas.microsoft.com/office/drawing/2014/main" id="{6EB6F6A6-8962-4B8F-8676-B1F6FEA3750D}"/>
              </a:ext>
            </a:extLst>
          </p:cNvPr>
          <p:cNvSpPr>
            <a:spLocks noChangeArrowheads="1"/>
          </p:cNvSpPr>
          <p:nvPr/>
        </p:nvSpPr>
        <p:spPr bwMode="auto">
          <a:xfrm>
            <a:off x="1981200" y="3581400"/>
            <a:ext cx="306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C</a:t>
            </a:r>
          </a:p>
        </p:txBody>
      </p:sp>
      <p:sp>
        <p:nvSpPr>
          <p:cNvPr id="12" name="Isosceles Triangle 27">
            <a:extLst>
              <a:ext uri="{FF2B5EF4-FFF2-40B4-BE49-F238E27FC236}">
                <a16:creationId xmlns:a16="http://schemas.microsoft.com/office/drawing/2014/main" id="{62F75C42-2D6A-41FE-895D-38FEA336ABB7}"/>
              </a:ext>
            </a:extLst>
          </p:cNvPr>
          <p:cNvSpPr/>
          <p:nvPr/>
        </p:nvSpPr>
        <p:spPr>
          <a:xfrm flipV="1">
            <a:off x="2362200" y="4648200"/>
            <a:ext cx="1828800" cy="1066800"/>
          </a:xfrm>
          <a:prstGeom prst="triangle">
            <a:avLst>
              <a:gd name="adj" fmla="val 7183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65CDB4D1-FCC5-41C2-BAC9-19744249BD09}"/>
              </a:ext>
            </a:extLst>
          </p:cNvPr>
          <p:cNvSpPr>
            <a:spLocks noChangeArrowheads="1"/>
          </p:cNvSpPr>
          <p:nvPr/>
        </p:nvSpPr>
        <p:spPr bwMode="auto">
          <a:xfrm>
            <a:off x="3505200" y="5651500"/>
            <a:ext cx="379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A’</a:t>
            </a:r>
          </a:p>
        </p:txBody>
      </p:sp>
      <p:sp>
        <p:nvSpPr>
          <p:cNvPr id="14" name="Rectangle 13">
            <a:extLst>
              <a:ext uri="{FF2B5EF4-FFF2-40B4-BE49-F238E27FC236}">
                <a16:creationId xmlns:a16="http://schemas.microsoft.com/office/drawing/2014/main" id="{D4BEA33D-312B-4503-973E-4324E7D32288}"/>
              </a:ext>
            </a:extLst>
          </p:cNvPr>
          <p:cNvSpPr>
            <a:spLocks noChangeArrowheads="1"/>
          </p:cNvSpPr>
          <p:nvPr/>
        </p:nvSpPr>
        <p:spPr bwMode="auto">
          <a:xfrm>
            <a:off x="4191000" y="4484688"/>
            <a:ext cx="373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B’</a:t>
            </a:r>
          </a:p>
        </p:txBody>
      </p:sp>
      <p:sp>
        <p:nvSpPr>
          <p:cNvPr id="15" name="Rectangle 14">
            <a:extLst>
              <a:ext uri="{FF2B5EF4-FFF2-40B4-BE49-F238E27FC236}">
                <a16:creationId xmlns:a16="http://schemas.microsoft.com/office/drawing/2014/main" id="{9498FDB6-6735-4930-9101-C39D9741C3E9}"/>
              </a:ext>
            </a:extLst>
          </p:cNvPr>
          <p:cNvSpPr>
            <a:spLocks noChangeArrowheads="1"/>
          </p:cNvSpPr>
          <p:nvPr/>
        </p:nvSpPr>
        <p:spPr bwMode="auto">
          <a:xfrm>
            <a:off x="1981200" y="4484688"/>
            <a:ext cx="373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C’</a:t>
            </a:r>
          </a:p>
        </p:txBody>
      </p:sp>
      <p:sp>
        <p:nvSpPr>
          <p:cNvPr id="16" name="Rectangle 15">
            <a:extLst>
              <a:ext uri="{FF2B5EF4-FFF2-40B4-BE49-F238E27FC236}">
                <a16:creationId xmlns:a16="http://schemas.microsoft.com/office/drawing/2014/main" id="{1EC7409C-478C-4414-893A-5DF95AE3EC46}"/>
              </a:ext>
            </a:extLst>
          </p:cNvPr>
          <p:cNvSpPr/>
          <p:nvPr/>
        </p:nvSpPr>
        <p:spPr>
          <a:xfrm>
            <a:off x="4876800" y="2819400"/>
            <a:ext cx="2362200"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A07F6C8C-7159-4789-9E14-6F7E62933993}"/>
              </a:ext>
            </a:extLst>
          </p:cNvPr>
          <p:cNvSpPr/>
          <p:nvPr/>
        </p:nvSpPr>
        <p:spPr>
          <a:xfrm>
            <a:off x="5410200" y="4648200"/>
            <a:ext cx="2362200"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7C9350CD-0F4C-471B-9629-D55B561C458B}"/>
              </a:ext>
            </a:extLst>
          </p:cNvPr>
          <p:cNvSpPr/>
          <p:nvPr/>
        </p:nvSpPr>
        <p:spPr>
          <a:xfrm>
            <a:off x="5650745" y="5727411"/>
            <a:ext cx="2032929"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fr-FR" altLang="en-US" sz="3200" b="1" dirty="0">
                <a:solidFill>
                  <a:srgbClr val="FF0000"/>
                </a:solidFill>
              </a:rPr>
              <a:t>translation</a:t>
            </a:r>
            <a:endParaRPr lang="en-CA" sz="3200" b="1" dirty="0">
              <a:solidFill>
                <a:srgbClr val="FF0000"/>
              </a:solidFill>
            </a:endParaRPr>
          </a:p>
        </p:txBody>
      </p:sp>
      <p:sp>
        <p:nvSpPr>
          <p:cNvPr id="18" name="Rectangle 17">
            <a:extLst>
              <a:ext uri="{FF2B5EF4-FFF2-40B4-BE49-F238E27FC236}">
                <a16:creationId xmlns:a16="http://schemas.microsoft.com/office/drawing/2014/main" id="{932F7B1B-98C0-4A43-882B-7117BF6A3285}"/>
              </a:ext>
            </a:extLst>
          </p:cNvPr>
          <p:cNvSpPr/>
          <p:nvPr/>
        </p:nvSpPr>
        <p:spPr>
          <a:xfrm>
            <a:off x="1394298" y="5727411"/>
            <a:ext cx="1691873"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fr-FR" altLang="en-US" sz="3200" b="1" dirty="0">
                <a:solidFill>
                  <a:srgbClr val="FF0000"/>
                </a:solidFill>
              </a:rPr>
              <a:t>réflexion</a:t>
            </a:r>
            <a:endParaRPr lang="en-CA" sz="3200" b="1" dirty="0">
              <a:solidFill>
                <a:srgbClr val="FF0000"/>
              </a:solidFill>
            </a:endParaRPr>
          </a:p>
        </p:txBody>
      </p:sp>
    </p:spTree>
    <p:extLst>
      <p:ext uri="{BB962C8B-B14F-4D97-AF65-F5344CB8AC3E}">
        <p14:creationId xmlns:p14="http://schemas.microsoft.com/office/powerpoint/2010/main" val="224729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p:bldP spid="14" grpId="0"/>
      <p:bldP spid="15" grpId="0"/>
      <p:bldP spid="16" grpId="0" animBg="1"/>
      <p:bldP spid="17" grpId="0" animBg="1"/>
      <p:bldP spid="4"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D8BCBE26-AF6E-47E3-9209-52D4528ED06F}"/>
              </a:ext>
            </a:extLst>
          </p:cNvPr>
          <p:cNvSpPr txBox="1">
            <a:spLocks noChangeArrowheads="1"/>
          </p:cNvSpPr>
          <p:nvPr/>
        </p:nvSpPr>
        <p:spPr bwMode="auto">
          <a:xfrm>
            <a:off x="152400" y="2286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t>RÉFLEXION SYMETRIQUE</a:t>
            </a:r>
          </a:p>
        </p:txBody>
      </p:sp>
      <p:sp>
        <p:nvSpPr>
          <p:cNvPr id="5" name="TextBox 6">
            <a:extLst>
              <a:ext uri="{FF2B5EF4-FFF2-40B4-BE49-F238E27FC236}">
                <a16:creationId xmlns:a16="http://schemas.microsoft.com/office/drawing/2014/main" id="{39D9B29A-A6F7-4D85-851D-60AFAD339F6F}"/>
              </a:ext>
            </a:extLst>
          </p:cNvPr>
          <p:cNvSpPr txBox="1">
            <a:spLocks noChangeArrowheads="1"/>
          </p:cNvSpPr>
          <p:nvPr/>
        </p:nvSpPr>
        <p:spPr bwMode="auto">
          <a:xfrm>
            <a:off x="1257298" y="767467"/>
            <a:ext cx="7086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altLang="en-US" sz="3600" dirty="0"/>
              <a:t>Parfois, une figure présente </a:t>
            </a:r>
            <a:r>
              <a:rPr lang="fr-CA" altLang="en-US" sz="3600" dirty="0"/>
              <a:t>une réflexion symétrique</a:t>
            </a:r>
            <a:endParaRPr lang="en-US" altLang="en-US" sz="3600" b="1" dirty="0"/>
          </a:p>
        </p:txBody>
      </p:sp>
      <p:sp>
        <p:nvSpPr>
          <p:cNvPr id="10" name="Rectangle 9">
            <a:extLst>
              <a:ext uri="{FF2B5EF4-FFF2-40B4-BE49-F238E27FC236}">
                <a16:creationId xmlns:a16="http://schemas.microsoft.com/office/drawing/2014/main" id="{52B6434E-B2EA-461D-9D5F-3445058999FF}"/>
              </a:ext>
            </a:extLst>
          </p:cNvPr>
          <p:cNvSpPr/>
          <p:nvPr/>
        </p:nvSpPr>
        <p:spPr>
          <a:xfrm>
            <a:off x="2362198" y="2057400"/>
            <a:ext cx="2438400" cy="44815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Heart 8">
            <a:extLst>
              <a:ext uri="{FF2B5EF4-FFF2-40B4-BE49-F238E27FC236}">
                <a16:creationId xmlns:a16="http://schemas.microsoft.com/office/drawing/2014/main" id="{017BEF48-5424-43FA-8319-10E6455C0BD2}"/>
              </a:ext>
            </a:extLst>
          </p:cNvPr>
          <p:cNvSpPr/>
          <p:nvPr/>
        </p:nvSpPr>
        <p:spPr>
          <a:xfrm>
            <a:off x="2743198" y="2468562"/>
            <a:ext cx="4114800" cy="3657600"/>
          </a:xfrm>
          <a:prstGeom prst="hear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4B4431D7-DA39-4F8E-9198-63C82C4571BB}"/>
              </a:ext>
            </a:extLst>
          </p:cNvPr>
          <p:cNvSpPr/>
          <p:nvPr/>
        </p:nvSpPr>
        <p:spPr>
          <a:xfrm>
            <a:off x="4825998" y="2468562"/>
            <a:ext cx="2438400" cy="36576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333441A4-2B8E-4619-ADFC-A18530CAD43F}"/>
              </a:ext>
            </a:extLst>
          </p:cNvPr>
          <p:cNvSpPr/>
          <p:nvPr/>
        </p:nvSpPr>
        <p:spPr>
          <a:xfrm>
            <a:off x="4800598" y="2057400"/>
            <a:ext cx="2438400" cy="44815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54959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edge">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xit" presetSubtype="8" fill="hold" grpId="0" nodeType="withEffect">
                                  <p:stCondLst>
                                    <p:cond delay="0"/>
                                  </p:stCondLst>
                                  <p:childTnLst>
                                    <p:animEffect transition="out" filter="wipe(left)">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E0FB71-F9CC-4DF5-9085-28EBFC8F543E}"/>
              </a:ext>
            </a:extLst>
          </p:cNvPr>
          <p:cNvSpPr/>
          <p:nvPr/>
        </p:nvSpPr>
        <p:spPr>
          <a:xfrm>
            <a:off x="2286000" y="2157412"/>
            <a:ext cx="4883150" cy="44815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Heart 8">
            <a:extLst>
              <a:ext uri="{FF2B5EF4-FFF2-40B4-BE49-F238E27FC236}">
                <a16:creationId xmlns:a16="http://schemas.microsoft.com/office/drawing/2014/main" id="{DE4F93BC-6525-45F5-9DFD-5F0D153F2B9E}"/>
              </a:ext>
            </a:extLst>
          </p:cNvPr>
          <p:cNvSpPr/>
          <p:nvPr/>
        </p:nvSpPr>
        <p:spPr>
          <a:xfrm>
            <a:off x="2670175" y="2568575"/>
            <a:ext cx="4114800" cy="3657600"/>
          </a:xfrm>
          <a:prstGeom prst="hear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14">
            <a:extLst>
              <a:ext uri="{FF2B5EF4-FFF2-40B4-BE49-F238E27FC236}">
                <a16:creationId xmlns:a16="http://schemas.microsoft.com/office/drawing/2014/main" id="{7B37781F-A619-4B67-B5B9-C79CEEC4D3FA}"/>
              </a:ext>
            </a:extLst>
          </p:cNvPr>
          <p:cNvCxnSpPr/>
          <p:nvPr/>
        </p:nvCxnSpPr>
        <p:spPr>
          <a:xfrm rot="5400000">
            <a:off x="2486025" y="4397375"/>
            <a:ext cx="4481513" cy="158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20">
            <a:extLst>
              <a:ext uri="{FF2B5EF4-FFF2-40B4-BE49-F238E27FC236}">
                <a16:creationId xmlns:a16="http://schemas.microsoft.com/office/drawing/2014/main" id="{82E9FFD6-C742-47CE-AB95-794775120A29}"/>
              </a:ext>
            </a:extLst>
          </p:cNvPr>
          <p:cNvSpPr txBox="1">
            <a:spLocks noChangeArrowheads="1"/>
          </p:cNvSpPr>
          <p:nvPr/>
        </p:nvSpPr>
        <p:spPr bwMode="auto">
          <a:xfrm>
            <a:off x="5105400" y="1123950"/>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err="1"/>
              <a:t>Ligne</a:t>
            </a:r>
            <a:r>
              <a:rPr lang="en-US" altLang="en-US" sz="2400" dirty="0"/>
              <a:t> de </a:t>
            </a:r>
            <a:r>
              <a:rPr lang="en-US" altLang="en-US" sz="2400" dirty="0" err="1"/>
              <a:t>symétrique</a:t>
            </a:r>
            <a:endParaRPr lang="en-US" altLang="en-US" sz="2400" dirty="0"/>
          </a:p>
        </p:txBody>
      </p:sp>
      <p:sp>
        <p:nvSpPr>
          <p:cNvPr id="13" name="Freeform 22">
            <a:extLst>
              <a:ext uri="{FF2B5EF4-FFF2-40B4-BE49-F238E27FC236}">
                <a16:creationId xmlns:a16="http://schemas.microsoft.com/office/drawing/2014/main" id="{1655325E-40D3-4052-9E60-087770A0D257}"/>
              </a:ext>
            </a:extLst>
          </p:cNvPr>
          <p:cNvSpPr/>
          <p:nvPr/>
        </p:nvSpPr>
        <p:spPr>
          <a:xfrm>
            <a:off x="4646613" y="1377950"/>
            <a:ext cx="466725" cy="682625"/>
          </a:xfrm>
          <a:custGeom>
            <a:avLst/>
            <a:gdLst>
              <a:gd name="connsiteX0" fmla="*/ 465786 w 465786"/>
              <a:gd name="connsiteY0" fmla="*/ 0 h 682580"/>
              <a:gd name="connsiteX1" fmla="*/ 66541 w 465786"/>
              <a:gd name="connsiteY1" fmla="*/ 270456 h 682580"/>
              <a:gd name="connsiteX2" fmla="*/ 66541 w 465786"/>
              <a:gd name="connsiteY2" fmla="*/ 682580 h 682580"/>
            </a:gdLst>
            <a:ahLst/>
            <a:cxnLst>
              <a:cxn ang="0">
                <a:pos x="connsiteX0" y="connsiteY0"/>
              </a:cxn>
              <a:cxn ang="0">
                <a:pos x="connsiteX1" y="connsiteY1"/>
              </a:cxn>
              <a:cxn ang="0">
                <a:pos x="connsiteX2" y="connsiteY2"/>
              </a:cxn>
            </a:cxnLst>
            <a:rect l="l" t="t" r="r" b="b"/>
            <a:pathLst>
              <a:path w="465786" h="682580">
                <a:moveTo>
                  <a:pt x="465786" y="0"/>
                </a:moveTo>
                <a:cubicBezTo>
                  <a:pt x="299434" y="78346"/>
                  <a:pt x="133082" y="156693"/>
                  <a:pt x="66541" y="270456"/>
                </a:cubicBezTo>
                <a:cubicBezTo>
                  <a:pt x="0" y="384219"/>
                  <a:pt x="53662" y="656822"/>
                  <a:pt x="66541" y="682580"/>
                </a:cubicBezTo>
              </a:path>
            </a:pathLst>
          </a:cu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4" name="TextBox 5">
            <a:extLst>
              <a:ext uri="{FF2B5EF4-FFF2-40B4-BE49-F238E27FC236}">
                <a16:creationId xmlns:a16="http://schemas.microsoft.com/office/drawing/2014/main" id="{8FE21D0F-69C8-407E-9827-C215AA70D904}"/>
              </a:ext>
            </a:extLst>
          </p:cNvPr>
          <p:cNvSpPr txBox="1">
            <a:spLocks noChangeArrowheads="1"/>
          </p:cNvSpPr>
          <p:nvPr/>
        </p:nvSpPr>
        <p:spPr bwMode="auto">
          <a:xfrm>
            <a:off x="152400" y="2286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t>RÉFLEXION SYMETRIQUE</a:t>
            </a:r>
          </a:p>
        </p:txBody>
      </p:sp>
    </p:spTree>
    <p:extLst>
      <p:ext uri="{BB962C8B-B14F-4D97-AF65-F5344CB8AC3E}">
        <p14:creationId xmlns:p14="http://schemas.microsoft.com/office/powerpoint/2010/main" val="303894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13">
            <a:extLst>
              <a:ext uri="{FF2B5EF4-FFF2-40B4-BE49-F238E27FC236}">
                <a16:creationId xmlns:a16="http://schemas.microsoft.com/office/drawing/2014/main" id="{EF634EF9-96BA-44B9-A545-6A1EEE2C9B23}"/>
              </a:ext>
            </a:extLst>
          </p:cNvPr>
          <p:cNvSpPr txBox="1">
            <a:spLocks noChangeArrowheads="1"/>
          </p:cNvSpPr>
          <p:nvPr/>
        </p:nvSpPr>
        <p:spPr bwMode="auto">
          <a:xfrm>
            <a:off x="1295400" y="1019025"/>
            <a:ext cx="69881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altLang="en-US" dirty="0"/>
              <a:t>Où se trouve la ligne de symétrie de cette forme ?</a:t>
            </a:r>
            <a:endParaRPr lang="en-US" altLang="en-US" b="1" dirty="0"/>
          </a:p>
        </p:txBody>
      </p:sp>
      <p:sp>
        <p:nvSpPr>
          <p:cNvPr id="8" name="Right Arrow 21">
            <a:extLst>
              <a:ext uri="{FF2B5EF4-FFF2-40B4-BE49-F238E27FC236}">
                <a16:creationId xmlns:a16="http://schemas.microsoft.com/office/drawing/2014/main" id="{BB30A151-A72D-44B9-9828-00830522DB5A}"/>
              </a:ext>
            </a:extLst>
          </p:cNvPr>
          <p:cNvSpPr/>
          <p:nvPr/>
        </p:nvSpPr>
        <p:spPr>
          <a:xfrm>
            <a:off x="3638641" y="3524416"/>
            <a:ext cx="2971800" cy="1905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Cloud Callout 23">
            <a:extLst>
              <a:ext uri="{FF2B5EF4-FFF2-40B4-BE49-F238E27FC236}">
                <a16:creationId xmlns:a16="http://schemas.microsoft.com/office/drawing/2014/main" id="{C0DCFE73-DA74-4F9E-BA2F-B507B0D21397}"/>
              </a:ext>
            </a:extLst>
          </p:cNvPr>
          <p:cNvSpPr/>
          <p:nvPr/>
        </p:nvSpPr>
        <p:spPr>
          <a:xfrm>
            <a:off x="343081" y="576446"/>
            <a:ext cx="4819651" cy="2591341"/>
          </a:xfrm>
          <a:prstGeom prst="cloudCallout">
            <a:avLst>
              <a:gd name="adj1" fmla="val 29533"/>
              <a:gd name="adj2" fmla="val 512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dirty="0">
                <a:solidFill>
                  <a:srgbClr val="FFFF00"/>
                </a:solidFill>
              </a:rPr>
              <a:t>Comment puis-je plier cette forme pour qu'elle corresponde exactement ?</a:t>
            </a:r>
            <a:endParaRPr lang="en-US" sz="2800" dirty="0">
              <a:solidFill>
                <a:srgbClr val="FFFF00"/>
              </a:solidFill>
            </a:endParaRPr>
          </a:p>
        </p:txBody>
      </p:sp>
      <p:cxnSp>
        <p:nvCxnSpPr>
          <p:cNvPr id="10" name="Straight Connector 25">
            <a:extLst>
              <a:ext uri="{FF2B5EF4-FFF2-40B4-BE49-F238E27FC236}">
                <a16:creationId xmlns:a16="http://schemas.microsoft.com/office/drawing/2014/main" id="{25731CE4-97B3-4BAC-AE72-170409B15888}"/>
              </a:ext>
            </a:extLst>
          </p:cNvPr>
          <p:cNvCxnSpPr/>
          <p:nvPr/>
        </p:nvCxnSpPr>
        <p:spPr>
          <a:xfrm rot="5400000">
            <a:off x="3791042" y="4475328"/>
            <a:ext cx="2667000" cy="317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Right Arrow 26">
            <a:extLst>
              <a:ext uri="{FF2B5EF4-FFF2-40B4-BE49-F238E27FC236}">
                <a16:creationId xmlns:a16="http://schemas.microsoft.com/office/drawing/2014/main" id="{D83C3C76-1BB5-46D9-B679-A1EDEA07AE9A}"/>
              </a:ext>
            </a:extLst>
          </p:cNvPr>
          <p:cNvSpPr/>
          <p:nvPr/>
        </p:nvSpPr>
        <p:spPr>
          <a:xfrm flipH="1">
            <a:off x="3448141" y="3522828"/>
            <a:ext cx="1676400" cy="1905000"/>
          </a:xfrm>
          <a:prstGeom prst="rightArrow">
            <a:avLst>
              <a:gd name="adj1" fmla="val 50000"/>
              <a:gd name="adj2" fmla="val 67137"/>
            </a:avLst>
          </a:prstGeom>
          <a:solidFill>
            <a:srgbClr val="FFE48F">
              <a:alpha val="72000"/>
            </a:srgbClr>
          </a:solidFill>
          <a:ln>
            <a:solidFill>
              <a:schemeClr val="accent1">
                <a:shade val="50000"/>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22577205-580F-446F-B5B7-3978B818CA88}"/>
              </a:ext>
            </a:extLst>
          </p:cNvPr>
          <p:cNvSpPr/>
          <p:nvPr/>
        </p:nvSpPr>
        <p:spPr>
          <a:xfrm>
            <a:off x="5162641" y="3294228"/>
            <a:ext cx="18288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ight Arrow 30">
            <a:extLst>
              <a:ext uri="{FF2B5EF4-FFF2-40B4-BE49-F238E27FC236}">
                <a16:creationId xmlns:a16="http://schemas.microsoft.com/office/drawing/2014/main" id="{7C96BDBF-8CAB-4C3E-ADC9-E3EA8E09067D}"/>
              </a:ext>
            </a:extLst>
          </p:cNvPr>
          <p:cNvSpPr/>
          <p:nvPr/>
        </p:nvSpPr>
        <p:spPr>
          <a:xfrm>
            <a:off x="3625941" y="3522828"/>
            <a:ext cx="2971800" cy="1905000"/>
          </a:xfrm>
          <a:prstGeom prst="rightArrow">
            <a:avLst>
              <a:gd name="adj1" fmla="val 50000"/>
              <a:gd name="adj2" fmla="val 49559"/>
            </a:avLst>
          </a:prstGeom>
          <a:solidFill>
            <a:srgbClr val="FFE48F">
              <a:alpha val="72000"/>
            </a:srgbClr>
          </a:solidFill>
          <a:ln>
            <a:solidFill>
              <a:schemeClr val="accent1">
                <a:shade val="50000"/>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4314ABDC-755E-4B87-9642-1BB19DEB5143}"/>
              </a:ext>
            </a:extLst>
          </p:cNvPr>
          <p:cNvSpPr/>
          <p:nvPr/>
        </p:nvSpPr>
        <p:spPr>
          <a:xfrm>
            <a:off x="3448141" y="3383128"/>
            <a:ext cx="3352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32">
            <a:extLst>
              <a:ext uri="{FF2B5EF4-FFF2-40B4-BE49-F238E27FC236}">
                <a16:creationId xmlns:a16="http://schemas.microsoft.com/office/drawing/2014/main" id="{6F989949-628C-40B7-AC37-6753D22DC90A}"/>
              </a:ext>
            </a:extLst>
          </p:cNvPr>
          <p:cNvCxnSpPr/>
          <p:nvPr/>
        </p:nvCxnSpPr>
        <p:spPr>
          <a:xfrm>
            <a:off x="3359241" y="4475328"/>
            <a:ext cx="3565525" cy="158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33">
            <a:extLst>
              <a:ext uri="{FF2B5EF4-FFF2-40B4-BE49-F238E27FC236}">
                <a16:creationId xmlns:a16="http://schemas.microsoft.com/office/drawing/2014/main" id="{644A46E5-CB89-428C-BB52-716DAD45016A}"/>
              </a:ext>
            </a:extLst>
          </p:cNvPr>
          <p:cNvSpPr txBox="1"/>
          <p:nvPr/>
        </p:nvSpPr>
        <p:spPr>
          <a:xfrm>
            <a:off x="5949853" y="3944926"/>
            <a:ext cx="2590800" cy="584775"/>
          </a:xfrm>
          <a:prstGeom prst="rect">
            <a:avLst/>
          </a:prstGeom>
          <a:noFill/>
        </p:spPr>
        <p:txBody>
          <a:bodyPr>
            <a:spAutoFit/>
          </a:bodyPr>
          <a:lstStyle/>
          <a:p>
            <a:pPr algn="ctr" eaLnBrk="1" fontAlgn="auto" hangingPunct="1">
              <a:spcBef>
                <a:spcPts val="0"/>
              </a:spcBef>
              <a:spcAft>
                <a:spcPts val="0"/>
              </a:spcAft>
              <a:defRPr/>
            </a:pPr>
            <a:r>
              <a:rPr lang="en-US" sz="32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n-lt"/>
              </a:rPr>
              <a:t>MARCHE PAS</a:t>
            </a:r>
          </a:p>
        </p:txBody>
      </p:sp>
      <p:sp>
        <p:nvSpPr>
          <p:cNvPr id="17" name="TextBox 34">
            <a:extLst>
              <a:ext uri="{FF2B5EF4-FFF2-40B4-BE49-F238E27FC236}">
                <a16:creationId xmlns:a16="http://schemas.microsoft.com/office/drawing/2014/main" id="{FE0D86C1-7048-48F8-8C81-2B9190C7B66B}"/>
              </a:ext>
            </a:extLst>
          </p:cNvPr>
          <p:cNvSpPr txBox="1"/>
          <p:nvPr/>
        </p:nvSpPr>
        <p:spPr>
          <a:xfrm>
            <a:off x="3829141" y="3207610"/>
            <a:ext cx="2590800" cy="584775"/>
          </a:xfrm>
          <a:prstGeom prst="rect">
            <a:avLst/>
          </a:prstGeom>
          <a:noFill/>
        </p:spPr>
        <p:txBody>
          <a:bodyPr>
            <a:spAutoFit/>
          </a:bodyPr>
          <a:lstStyle/>
          <a:p>
            <a:pPr algn="ctr" eaLnBrk="1" fontAlgn="auto" hangingPunct="1">
              <a:spcBef>
                <a:spcPts val="0"/>
              </a:spcBef>
              <a:spcAft>
                <a:spcPts val="0"/>
              </a:spcAft>
              <a:defRPr/>
            </a:pPr>
            <a:r>
              <a:rPr lang="en-US" sz="32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n-lt"/>
              </a:rPr>
              <a:t>ÇA MARCHE</a:t>
            </a:r>
          </a:p>
        </p:txBody>
      </p:sp>
      <p:sp>
        <p:nvSpPr>
          <p:cNvPr id="18" name="TextBox 35">
            <a:extLst>
              <a:ext uri="{FF2B5EF4-FFF2-40B4-BE49-F238E27FC236}">
                <a16:creationId xmlns:a16="http://schemas.microsoft.com/office/drawing/2014/main" id="{AFE94D38-ACC1-4414-B0C5-237BEE8AC0A0}"/>
              </a:ext>
            </a:extLst>
          </p:cNvPr>
          <p:cNvSpPr txBox="1">
            <a:spLocks noChangeArrowheads="1"/>
          </p:cNvSpPr>
          <p:nvPr/>
        </p:nvSpPr>
        <p:spPr bwMode="auto">
          <a:xfrm>
            <a:off x="752567" y="4940466"/>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err="1"/>
              <a:t>Ligne</a:t>
            </a:r>
            <a:r>
              <a:rPr lang="en-US" altLang="en-US" sz="2400" b="1" dirty="0"/>
              <a:t> de </a:t>
            </a:r>
            <a:r>
              <a:rPr lang="en-US" altLang="en-US" sz="2400" b="1" dirty="0" err="1"/>
              <a:t>symétrie</a:t>
            </a:r>
            <a:endParaRPr lang="en-US" altLang="en-US" sz="2400" b="1" dirty="0"/>
          </a:p>
        </p:txBody>
      </p:sp>
      <p:sp>
        <p:nvSpPr>
          <p:cNvPr id="19" name="Freeform 36">
            <a:extLst>
              <a:ext uri="{FF2B5EF4-FFF2-40B4-BE49-F238E27FC236}">
                <a16:creationId xmlns:a16="http://schemas.microsoft.com/office/drawing/2014/main" id="{168F0A45-4578-4D5E-BAD2-23B8FE005093}"/>
              </a:ext>
            </a:extLst>
          </p:cNvPr>
          <p:cNvSpPr/>
          <p:nvPr/>
        </p:nvSpPr>
        <p:spPr>
          <a:xfrm>
            <a:off x="1763804" y="4395953"/>
            <a:ext cx="1416050" cy="544513"/>
          </a:xfrm>
          <a:custGeom>
            <a:avLst/>
            <a:gdLst>
              <a:gd name="connsiteX0" fmla="*/ 0 w 1416676"/>
              <a:gd name="connsiteY0" fmla="*/ 545205 h 545205"/>
              <a:gd name="connsiteX1" fmla="*/ 631065 w 1416676"/>
              <a:gd name="connsiteY1" fmla="*/ 81566 h 545205"/>
              <a:gd name="connsiteX2" fmla="*/ 1416676 w 1416676"/>
              <a:gd name="connsiteY2" fmla="*/ 55808 h 545205"/>
            </a:gdLst>
            <a:ahLst/>
            <a:cxnLst>
              <a:cxn ang="0">
                <a:pos x="connsiteX0" y="connsiteY0"/>
              </a:cxn>
              <a:cxn ang="0">
                <a:pos x="connsiteX1" y="connsiteY1"/>
              </a:cxn>
              <a:cxn ang="0">
                <a:pos x="connsiteX2" y="connsiteY2"/>
              </a:cxn>
            </a:cxnLst>
            <a:rect l="l" t="t" r="r" b="b"/>
            <a:pathLst>
              <a:path w="1416676" h="545205">
                <a:moveTo>
                  <a:pt x="0" y="545205"/>
                </a:moveTo>
                <a:cubicBezTo>
                  <a:pt x="197476" y="354168"/>
                  <a:pt x="394952" y="163132"/>
                  <a:pt x="631065" y="81566"/>
                </a:cubicBezTo>
                <a:cubicBezTo>
                  <a:pt x="867178" y="0"/>
                  <a:pt x="1141927" y="27904"/>
                  <a:pt x="1416676" y="55808"/>
                </a:cubicBezTo>
              </a:path>
            </a:pathLst>
          </a:cu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0" name="TextBox 5">
            <a:extLst>
              <a:ext uri="{FF2B5EF4-FFF2-40B4-BE49-F238E27FC236}">
                <a16:creationId xmlns:a16="http://schemas.microsoft.com/office/drawing/2014/main" id="{07F81D4E-A9D6-4315-A120-A3FF2AFF2DBA}"/>
              </a:ext>
            </a:extLst>
          </p:cNvPr>
          <p:cNvSpPr txBox="1">
            <a:spLocks noChangeArrowheads="1"/>
          </p:cNvSpPr>
          <p:nvPr/>
        </p:nvSpPr>
        <p:spPr bwMode="auto">
          <a:xfrm>
            <a:off x="152400" y="2286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t>RÉFLEXION SYMETRIQUE</a:t>
            </a:r>
          </a:p>
        </p:txBody>
      </p:sp>
    </p:spTree>
    <p:extLst>
      <p:ext uri="{BB962C8B-B14F-4D97-AF65-F5344CB8AC3E}">
        <p14:creationId xmlns:p14="http://schemas.microsoft.com/office/powerpoint/2010/main" val="196922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0"/>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2"/>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par>
                          <p:cTn id="42" fill="hold">
                            <p:stCondLst>
                              <p:cond delay="0"/>
                            </p:stCondLst>
                            <p:childTnLst>
                              <p:par>
                                <p:cTn id="43" presetID="22" presetClass="entr" presetSubtype="2"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right)">
                                      <p:cBhvr>
                                        <p:cTn id="45" dur="500"/>
                                        <p:tgtEl>
                                          <p:spTgt spid="13"/>
                                        </p:tgtEl>
                                      </p:cBhvr>
                                    </p:animEffect>
                                  </p:childTnLst>
                                </p:cTn>
                              </p:par>
                              <p:par>
                                <p:cTn id="46" presetID="1" presetClass="exit" presetSubtype="0" fill="hold" grpId="1" nodeType="withEffect">
                                  <p:stCondLst>
                                    <p:cond delay="0"/>
                                  </p:stCondLst>
                                  <p:childTnLst>
                                    <p:set>
                                      <p:cBhvr>
                                        <p:cTn id="47" dur="1" fill="hold">
                                          <p:stCondLst>
                                            <p:cond delay="0"/>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childTnLst>
                          </p:cTn>
                        </p:par>
                        <p:par>
                          <p:cTn id="53" fill="hold">
                            <p:stCondLst>
                              <p:cond delay="500"/>
                            </p:stCondLst>
                            <p:childTnLst>
                              <p:par>
                                <p:cTn id="54" presetID="22" presetClass="entr" presetSubtype="1" fill="hold" grpId="2"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up)">
                                      <p:cBhvr>
                                        <p:cTn id="56" dur="500"/>
                                        <p:tgtEl>
                                          <p:spTgt spid="13"/>
                                        </p:tgtEl>
                                      </p:cBhvr>
                                    </p:animEffect>
                                  </p:childTnLst>
                                </p:cTn>
                              </p:par>
                            </p:childTnLst>
                          </p:cTn>
                        </p:par>
                        <p:par>
                          <p:cTn id="57" fill="hold">
                            <p:stCondLst>
                              <p:cond delay="1000"/>
                            </p:stCondLst>
                            <p:childTnLst>
                              <p:par>
                                <p:cTn id="58" presetID="1" presetClass="entr" presetSubtype="0"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17"/>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4"/>
                                        </p:tgtEl>
                                        <p:attrNameLst>
                                          <p:attrName>style.visibility</p:attrName>
                                        </p:attrNameLst>
                                      </p:cBhvr>
                                      <p:to>
                                        <p:strVal val="hidden"/>
                                      </p:to>
                                    </p:set>
                                  </p:childTnLst>
                                </p:cTn>
                              </p:par>
                              <p:par>
                                <p:cTn id="66" presetID="1" presetClass="exit" presetSubtype="0" fill="hold" grpId="3" nodeType="withEffect">
                                  <p:stCondLst>
                                    <p:cond delay="0"/>
                                  </p:stCondLst>
                                  <p:childTnLst>
                                    <p:set>
                                      <p:cBhvr>
                                        <p:cTn id="67" dur="1" fill="hold">
                                          <p:stCondLst>
                                            <p:cond delay="0"/>
                                          </p:stCondLst>
                                        </p:cTn>
                                        <p:tgtEl>
                                          <p:spTgt spid="13"/>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9"/>
                                        </p:tgtEl>
                                        <p:attrNameLst>
                                          <p:attrName>style.visibility</p:attrName>
                                        </p:attrNameLst>
                                      </p:cBhvr>
                                      <p:to>
                                        <p:strVal val="hidden"/>
                                      </p:to>
                                    </p:set>
                                  </p:childTnLst>
                                </p:cTn>
                              </p:par>
                            </p:childTnLst>
                          </p:cTn>
                        </p:par>
                        <p:par>
                          <p:cTn id="70" fill="hold">
                            <p:stCondLst>
                              <p:cond delay="0"/>
                            </p:stCondLst>
                            <p:childTnLst>
                              <p:par>
                                <p:cTn id="71" presetID="1"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9" grpId="1" animBg="1"/>
      <p:bldP spid="11" grpId="0" animBg="1"/>
      <p:bldP spid="11" grpId="1" animBg="1"/>
      <p:bldP spid="12" grpId="0" animBg="1"/>
      <p:bldP spid="12" grpId="1" animBg="1"/>
      <p:bldP spid="13" grpId="0" animBg="1"/>
      <p:bldP spid="13" grpId="1" animBg="1"/>
      <p:bldP spid="13" grpId="2" animBg="1"/>
      <p:bldP spid="13" grpId="3" animBg="1"/>
      <p:bldP spid="14" grpId="0" animBg="1"/>
      <p:bldP spid="14" grpId="1"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Line 40">
            <a:extLst>
              <a:ext uri="{FF2B5EF4-FFF2-40B4-BE49-F238E27FC236}">
                <a16:creationId xmlns:a16="http://schemas.microsoft.com/office/drawing/2014/main" id="{9D184BBA-0F34-4EEB-9557-16FF6BB5800E}"/>
              </a:ext>
            </a:extLst>
          </p:cNvPr>
          <p:cNvSpPr>
            <a:spLocks noChangeShapeType="1"/>
          </p:cNvSpPr>
          <p:nvPr/>
        </p:nvSpPr>
        <p:spPr bwMode="auto">
          <a:xfrm flipH="1" flipV="1">
            <a:off x="3092449" y="2546831"/>
            <a:ext cx="2560638" cy="2559050"/>
          </a:xfrm>
          <a:prstGeom prst="line">
            <a:avLst/>
          </a:prstGeom>
          <a:noFill/>
          <a:ln w="31750">
            <a:solidFill>
              <a:srgbClr val="FF3399"/>
            </a:solidFill>
            <a:prstDash val="dash"/>
            <a:round/>
            <a:headEnd type="arrow" w="med" len="med"/>
            <a:tailEnd type="arrow" w="med" len="med"/>
          </a:ln>
          <a:extLst>
            <a:ext uri="{909E8E84-426E-40DD-AFC4-6F175D3DCCD1}">
              <a14:hiddenFill xmlns:a14="http://schemas.microsoft.com/office/drawing/2010/main">
                <a:noFill/>
              </a14:hiddenFill>
            </a:ext>
          </a:extLst>
        </p:spPr>
        <p:txBody>
          <a:bodyPr/>
          <a:lstStyle/>
          <a:p>
            <a:endParaRPr lang="en-CA"/>
          </a:p>
        </p:txBody>
      </p:sp>
      <p:sp>
        <p:nvSpPr>
          <p:cNvPr id="6" name="TextBox 13">
            <a:extLst>
              <a:ext uri="{FF2B5EF4-FFF2-40B4-BE49-F238E27FC236}">
                <a16:creationId xmlns:a16="http://schemas.microsoft.com/office/drawing/2014/main" id="{CB8B8795-19BB-41FB-9D34-02626818A080}"/>
              </a:ext>
            </a:extLst>
          </p:cNvPr>
          <p:cNvSpPr txBox="1">
            <a:spLocks noChangeArrowheads="1"/>
          </p:cNvSpPr>
          <p:nvPr/>
        </p:nvSpPr>
        <p:spPr bwMode="auto">
          <a:xfrm>
            <a:off x="1006474" y="869091"/>
            <a:ext cx="71310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altLang="en-US" dirty="0"/>
              <a:t>Combien de lignes de symétrie chaque forme possède-t-elle ?</a:t>
            </a:r>
            <a:endParaRPr lang="en-US" altLang="en-US" b="1" dirty="0"/>
          </a:p>
        </p:txBody>
      </p:sp>
      <p:sp>
        <p:nvSpPr>
          <p:cNvPr id="7" name="AutoShape 11">
            <a:extLst>
              <a:ext uri="{FF2B5EF4-FFF2-40B4-BE49-F238E27FC236}">
                <a16:creationId xmlns:a16="http://schemas.microsoft.com/office/drawing/2014/main" id="{2A8ADCC8-2EA4-4EDE-93C8-1081699BBC08}"/>
              </a:ext>
            </a:extLst>
          </p:cNvPr>
          <p:cNvSpPr>
            <a:spLocks noChangeArrowheads="1"/>
          </p:cNvSpPr>
          <p:nvPr/>
        </p:nvSpPr>
        <p:spPr bwMode="auto">
          <a:xfrm>
            <a:off x="412749" y="2837343"/>
            <a:ext cx="2286000" cy="1978025"/>
          </a:xfrm>
          <a:prstGeom prst="triangle">
            <a:avLst>
              <a:gd name="adj"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 name="Line 12">
            <a:extLst>
              <a:ext uri="{FF2B5EF4-FFF2-40B4-BE49-F238E27FC236}">
                <a16:creationId xmlns:a16="http://schemas.microsoft.com/office/drawing/2014/main" id="{B466D5A7-BCA0-4EFD-9E03-70EE4AE10012}"/>
              </a:ext>
            </a:extLst>
          </p:cNvPr>
          <p:cNvSpPr>
            <a:spLocks noChangeShapeType="1"/>
          </p:cNvSpPr>
          <p:nvPr/>
        </p:nvSpPr>
        <p:spPr bwMode="auto">
          <a:xfrm>
            <a:off x="1555749" y="2607156"/>
            <a:ext cx="0" cy="2438400"/>
          </a:xfrm>
          <a:prstGeom prst="line">
            <a:avLst/>
          </a:prstGeom>
          <a:noFill/>
          <a:ln w="31750">
            <a:solidFill>
              <a:srgbClr val="FF3399"/>
            </a:solidFill>
            <a:prstDash val="dash"/>
            <a:round/>
            <a:headEnd type="arrow" w="med" len="med"/>
            <a:tailEnd type="arrow" w="med" len="med"/>
          </a:ln>
          <a:extLst>
            <a:ext uri="{909E8E84-426E-40DD-AFC4-6F175D3DCCD1}">
              <a14:hiddenFill xmlns:a14="http://schemas.microsoft.com/office/drawing/2010/main">
                <a:noFill/>
              </a14:hiddenFill>
            </a:ext>
          </a:extLst>
        </p:spPr>
        <p:txBody>
          <a:bodyPr/>
          <a:lstStyle/>
          <a:p>
            <a:endParaRPr lang="en-CA"/>
          </a:p>
        </p:txBody>
      </p:sp>
      <p:sp>
        <p:nvSpPr>
          <p:cNvPr id="9" name="Line 13">
            <a:extLst>
              <a:ext uri="{FF2B5EF4-FFF2-40B4-BE49-F238E27FC236}">
                <a16:creationId xmlns:a16="http://schemas.microsoft.com/office/drawing/2014/main" id="{AAE17AE8-AA1A-4784-9ED9-218D395EF3A3}"/>
              </a:ext>
            </a:extLst>
          </p:cNvPr>
          <p:cNvSpPr>
            <a:spLocks noChangeShapeType="1"/>
          </p:cNvSpPr>
          <p:nvPr/>
        </p:nvSpPr>
        <p:spPr bwMode="auto">
          <a:xfrm flipH="1">
            <a:off x="158749" y="3505681"/>
            <a:ext cx="2514600" cy="1444625"/>
          </a:xfrm>
          <a:prstGeom prst="line">
            <a:avLst/>
          </a:prstGeom>
          <a:noFill/>
          <a:ln w="31750">
            <a:solidFill>
              <a:srgbClr val="FF3399"/>
            </a:solidFill>
            <a:prstDash val="dash"/>
            <a:round/>
            <a:headEnd type="arrow" w="med" len="med"/>
            <a:tailEnd type="arrow" w="med" len="med"/>
          </a:ln>
          <a:extLst>
            <a:ext uri="{909E8E84-426E-40DD-AFC4-6F175D3DCCD1}">
              <a14:hiddenFill xmlns:a14="http://schemas.microsoft.com/office/drawing/2010/main">
                <a:noFill/>
              </a14:hiddenFill>
            </a:ext>
          </a:extLst>
        </p:spPr>
        <p:txBody>
          <a:bodyPr/>
          <a:lstStyle/>
          <a:p>
            <a:endParaRPr lang="en-CA"/>
          </a:p>
        </p:txBody>
      </p:sp>
      <p:sp>
        <p:nvSpPr>
          <p:cNvPr id="10" name="Line 14">
            <a:extLst>
              <a:ext uri="{FF2B5EF4-FFF2-40B4-BE49-F238E27FC236}">
                <a16:creationId xmlns:a16="http://schemas.microsoft.com/office/drawing/2014/main" id="{30904E1A-2D03-48FC-A0F2-A77E52F2666F}"/>
              </a:ext>
            </a:extLst>
          </p:cNvPr>
          <p:cNvSpPr>
            <a:spLocks noChangeShapeType="1"/>
          </p:cNvSpPr>
          <p:nvPr/>
        </p:nvSpPr>
        <p:spPr bwMode="auto">
          <a:xfrm>
            <a:off x="438149" y="3504093"/>
            <a:ext cx="2514600" cy="1447800"/>
          </a:xfrm>
          <a:prstGeom prst="line">
            <a:avLst/>
          </a:prstGeom>
          <a:noFill/>
          <a:ln w="31750">
            <a:solidFill>
              <a:srgbClr val="FF3399"/>
            </a:solidFill>
            <a:prstDash val="dash"/>
            <a:round/>
            <a:headEnd type="arrow" w="med" len="med"/>
            <a:tailEnd type="arrow" w="med" len="med"/>
          </a:ln>
          <a:extLst>
            <a:ext uri="{909E8E84-426E-40DD-AFC4-6F175D3DCCD1}">
              <a14:hiddenFill xmlns:a14="http://schemas.microsoft.com/office/drawing/2010/main">
                <a:noFill/>
              </a14:hiddenFill>
            </a:ext>
          </a:extLst>
        </p:spPr>
        <p:txBody>
          <a:bodyPr/>
          <a:lstStyle/>
          <a:p>
            <a:endParaRPr lang="en-CA"/>
          </a:p>
        </p:txBody>
      </p:sp>
      <p:sp>
        <p:nvSpPr>
          <p:cNvPr id="11" name="WordArt 41">
            <a:extLst>
              <a:ext uri="{FF2B5EF4-FFF2-40B4-BE49-F238E27FC236}">
                <a16:creationId xmlns:a16="http://schemas.microsoft.com/office/drawing/2014/main" id="{DC52B917-A8E8-4ACA-8468-39B8088CBC77}"/>
              </a:ext>
            </a:extLst>
          </p:cNvPr>
          <p:cNvSpPr>
            <a:spLocks noChangeArrowheads="1" noChangeShapeType="1" noTextEdit="1"/>
          </p:cNvSpPr>
          <p:nvPr/>
        </p:nvSpPr>
        <p:spPr bwMode="auto">
          <a:xfrm>
            <a:off x="1225549" y="3388206"/>
            <a:ext cx="609600" cy="8763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a:r>
              <a:rPr lang="en-CA" sz="3600" kern="10">
                <a:ln w="9525">
                  <a:round/>
                  <a:headEnd/>
                  <a:tailEnd/>
                </a:ln>
                <a:gradFill rotWithShape="1">
                  <a:gsLst>
                    <a:gs pos="0">
                      <a:srgbClr val="FFCC99"/>
                    </a:gs>
                    <a:gs pos="100000">
                      <a:srgbClr val="765E47"/>
                    </a:gs>
                  </a:gsLst>
                  <a:lin ang="5400000" scaled="1"/>
                </a:gradFill>
                <a:latin typeface="Arial Black" panose="020B0A04020102020204" pitchFamily="34" charset="0"/>
              </a:rPr>
              <a:t>3</a:t>
            </a:r>
          </a:p>
        </p:txBody>
      </p:sp>
      <p:sp>
        <p:nvSpPr>
          <p:cNvPr id="12" name="Rectangle 38">
            <a:extLst>
              <a:ext uri="{FF2B5EF4-FFF2-40B4-BE49-F238E27FC236}">
                <a16:creationId xmlns:a16="http://schemas.microsoft.com/office/drawing/2014/main" id="{87E95AA7-A341-48FA-A2E1-50DBA92169D3}"/>
              </a:ext>
            </a:extLst>
          </p:cNvPr>
          <p:cNvSpPr>
            <a:spLocks noChangeArrowheads="1"/>
          </p:cNvSpPr>
          <p:nvPr/>
        </p:nvSpPr>
        <p:spPr bwMode="auto">
          <a:xfrm>
            <a:off x="3213099" y="2683356"/>
            <a:ext cx="2286000" cy="2286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 name="Line 40">
            <a:extLst>
              <a:ext uri="{FF2B5EF4-FFF2-40B4-BE49-F238E27FC236}">
                <a16:creationId xmlns:a16="http://schemas.microsoft.com/office/drawing/2014/main" id="{15B819D2-B564-4E16-83A5-CA8E4B1AFC69}"/>
              </a:ext>
            </a:extLst>
          </p:cNvPr>
          <p:cNvSpPr>
            <a:spLocks noChangeShapeType="1"/>
          </p:cNvSpPr>
          <p:nvPr/>
        </p:nvSpPr>
        <p:spPr bwMode="auto">
          <a:xfrm flipH="1">
            <a:off x="3078162" y="2546831"/>
            <a:ext cx="2560637" cy="2559050"/>
          </a:xfrm>
          <a:prstGeom prst="line">
            <a:avLst/>
          </a:prstGeom>
          <a:noFill/>
          <a:ln w="31750">
            <a:solidFill>
              <a:srgbClr val="FF3399"/>
            </a:solidFill>
            <a:prstDash val="dash"/>
            <a:round/>
            <a:headEnd type="arrow" w="med" len="med"/>
            <a:tailEnd type="arrow" w="med" len="med"/>
          </a:ln>
          <a:extLst>
            <a:ext uri="{909E8E84-426E-40DD-AFC4-6F175D3DCCD1}">
              <a14:hiddenFill xmlns:a14="http://schemas.microsoft.com/office/drawing/2010/main">
                <a:noFill/>
              </a14:hiddenFill>
            </a:ext>
          </a:extLst>
        </p:spPr>
        <p:txBody>
          <a:bodyPr/>
          <a:lstStyle/>
          <a:p>
            <a:endParaRPr lang="en-CA"/>
          </a:p>
        </p:txBody>
      </p:sp>
      <p:sp>
        <p:nvSpPr>
          <p:cNvPr id="14" name="Line 40">
            <a:extLst>
              <a:ext uri="{FF2B5EF4-FFF2-40B4-BE49-F238E27FC236}">
                <a16:creationId xmlns:a16="http://schemas.microsoft.com/office/drawing/2014/main" id="{29C26C64-1927-44FB-B6A3-5C2D5C6EF3EA}"/>
              </a:ext>
            </a:extLst>
          </p:cNvPr>
          <p:cNvSpPr>
            <a:spLocks noChangeShapeType="1"/>
          </p:cNvSpPr>
          <p:nvPr/>
        </p:nvSpPr>
        <p:spPr bwMode="auto">
          <a:xfrm rot="2700000" flipH="1">
            <a:off x="3308349" y="2807181"/>
            <a:ext cx="2103438" cy="2103437"/>
          </a:xfrm>
          <a:prstGeom prst="line">
            <a:avLst/>
          </a:prstGeom>
          <a:noFill/>
          <a:ln w="31750">
            <a:solidFill>
              <a:srgbClr val="FF3399"/>
            </a:solidFill>
            <a:prstDash val="dash"/>
            <a:round/>
            <a:headEnd type="arrow" w="med" len="med"/>
            <a:tailEnd type="arrow" w="med" len="med"/>
          </a:ln>
          <a:extLst>
            <a:ext uri="{909E8E84-426E-40DD-AFC4-6F175D3DCCD1}">
              <a14:hiddenFill xmlns:a14="http://schemas.microsoft.com/office/drawing/2010/main">
                <a:noFill/>
              </a14:hiddenFill>
            </a:ext>
          </a:extLst>
        </p:spPr>
        <p:txBody>
          <a:bodyPr/>
          <a:lstStyle/>
          <a:p>
            <a:endParaRPr lang="en-CA"/>
          </a:p>
        </p:txBody>
      </p:sp>
      <p:sp>
        <p:nvSpPr>
          <p:cNvPr id="15" name="Line 40">
            <a:extLst>
              <a:ext uri="{FF2B5EF4-FFF2-40B4-BE49-F238E27FC236}">
                <a16:creationId xmlns:a16="http://schemas.microsoft.com/office/drawing/2014/main" id="{0100DBAC-2D0C-40A0-84C8-A76E9060B861}"/>
              </a:ext>
            </a:extLst>
          </p:cNvPr>
          <p:cNvSpPr>
            <a:spLocks noChangeShapeType="1"/>
          </p:cNvSpPr>
          <p:nvPr/>
        </p:nvSpPr>
        <p:spPr bwMode="auto">
          <a:xfrm rot="8100000" flipH="1">
            <a:off x="3350418" y="2820675"/>
            <a:ext cx="2012950" cy="2011362"/>
          </a:xfrm>
          <a:prstGeom prst="line">
            <a:avLst/>
          </a:prstGeom>
          <a:noFill/>
          <a:ln w="31750">
            <a:solidFill>
              <a:srgbClr val="FF3399"/>
            </a:solidFill>
            <a:prstDash val="dash"/>
            <a:round/>
            <a:headEnd type="arrow" w="med" len="med"/>
            <a:tailEnd type="arrow" w="med" len="med"/>
          </a:ln>
          <a:extLst>
            <a:ext uri="{909E8E84-426E-40DD-AFC4-6F175D3DCCD1}">
              <a14:hiddenFill xmlns:a14="http://schemas.microsoft.com/office/drawing/2010/main">
                <a:noFill/>
              </a14:hiddenFill>
            </a:ext>
          </a:extLst>
        </p:spPr>
        <p:txBody>
          <a:bodyPr/>
          <a:lstStyle/>
          <a:p>
            <a:endParaRPr lang="en-CA"/>
          </a:p>
        </p:txBody>
      </p:sp>
      <p:sp>
        <p:nvSpPr>
          <p:cNvPr id="16" name="WordArt 42">
            <a:extLst>
              <a:ext uri="{FF2B5EF4-FFF2-40B4-BE49-F238E27FC236}">
                <a16:creationId xmlns:a16="http://schemas.microsoft.com/office/drawing/2014/main" id="{5B434CD6-39AE-4FC3-A1BA-2AF3D166FF90}"/>
              </a:ext>
            </a:extLst>
          </p:cNvPr>
          <p:cNvSpPr>
            <a:spLocks noChangeArrowheads="1" noChangeShapeType="1" noTextEdit="1"/>
          </p:cNvSpPr>
          <p:nvPr/>
        </p:nvSpPr>
        <p:spPr bwMode="auto">
          <a:xfrm>
            <a:off x="3981449" y="3388206"/>
            <a:ext cx="609600" cy="8763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a:r>
              <a:rPr lang="en-CA" sz="3600" kern="10">
                <a:ln w="9525">
                  <a:round/>
                  <a:headEnd/>
                  <a:tailEnd/>
                </a:ln>
                <a:gradFill rotWithShape="1">
                  <a:gsLst>
                    <a:gs pos="0">
                      <a:srgbClr val="FFCC99"/>
                    </a:gs>
                    <a:gs pos="100000">
                      <a:srgbClr val="765E47"/>
                    </a:gs>
                  </a:gsLst>
                  <a:lin ang="5400000" scaled="1"/>
                </a:gradFill>
                <a:latin typeface="Arial Black" panose="020B0A04020102020204" pitchFamily="34" charset="0"/>
              </a:rPr>
              <a:t>4</a:t>
            </a:r>
          </a:p>
        </p:txBody>
      </p:sp>
      <p:sp>
        <p:nvSpPr>
          <p:cNvPr id="17" name="AutoShape 18">
            <a:extLst>
              <a:ext uri="{FF2B5EF4-FFF2-40B4-BE49-F238E27FC236}">
                <a16:creationId xmlns:a16="http://schemas.microsoft.com/office/drawing/2014/main" id="{B93C7436-E425-4B94-A7B0-9CB00EF7468C}"/>
              </a:ext>
            </a:extLst>
          </p:cNvPr>
          <p:cNvSpPr>
            <a:spLocks noChangeArrowheads="1"/>
          </p:cNvSpPr>
          <p:nvPr/>
        </p:nvSpPr>
        <p:spPr bwMode="auto">
          <a:xfrm>
            <a:off x="6356349" y="2729393"/>
            <a:ext cx="2286000" cy="2195513"/>
          </a:xfrm>
          <a:prstGeom prst="pentagon">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cxnSp>
        <p:nvCxnSpPr>
          <p:cNvPr id="18" name="Straight Arrow Connector 54">
            <a:extLst>
              <a:ext uri="{FF2B5EF4-FFF2-40B4-BE49-F238E27FC236}">
                <a16:creationId xmlns:a16="http://schemas.microsoft.com/office/drawing/2014/main" id="{BEBAF31D-8E52-485D-AFD8-06D6EDFB9629}"/>
              </a:ext>
            </a:extLst>
          </p:cNvPr>
          <p:cNvCxnSpPr/>
          <p:nvPr/>
        </p:nvCxnSpPr>
        <p:spPr>
          <a:xfrm rot="5400000">
            <a:off x="6165056" y="3846199"/>
            <a:ext cx="2667000" cy="1587"/>
          </a:xfrm>
          <a:prstGeom prst="straightConnector1">
            <a:avLst/>
          </a:prstGeom>
          <a:ln w="31750">
            <a:solidFill>
              <a:srgbClr val="FF3399"/>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5">
            <a:extLst>
              <a:ext uri="{FF2B5EF4-FFF2-40B4-BE49-F238E27FC236}">
                <a16:creationId xmlns:a16="http://schemas.microsoft.com/office/drawing/2014/main" id="{F49E45F4-C9CF-4CDF-BAFB-F3E295FAF1A6}"/>
              </a:ext>
            </a:extLst>
          </p:cNvPr>
          <p:cNvCxnSpPr/>
          <p:nvPr/>
        </p:nvCxnSpPr>
        <p:spPr>
          <a:xfrm>
            <a:off x="6178549" y="3516793"/>
            <a:ext cx="2463800" cy="812800"/>
          </a:xfrm>
          <a:prstGeom prst="straightConnector1">
            <a:avLst/>
          </a:prstGeom>
          <a:ln w="31750">
            <a:solidFill>
              <a:srgbClr val="FF3399"/>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59">
            <a:extLst>
              <a:ext uri="{FF2B5EF4-FFF2-40B4-BE49-F238E27FC236}">
                <a16:creationId xmlns:a16="http://schemas.microsoft.com/office/drawing/2014/main" id="{0F25589D-28C4-4FD6-95F0-9B50701C88FA}"/>
              </a:ext>
            </a:extLst>
          </p:cNvPr>
          <p:cNvCxnSpPr/>
          <p:nvPr/>
        </p:nvCxnSpPr>
        <p:spPr>
          <a:xfrm rot="5400000" flipH="1" flipV="1">
            <a:off x="6426199" y="3129443"/>
            <a:ext cx="2171700" cy="1651000"/>
          </a:xfrm>
          <a:prstGeom prst="straightConnector1">
            <a:avLst/>
          </a:prstGeom>
          <a:ln w="31750">
            <a:solidFill>
              <a:srgbClr val="FF3399"/>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62">
            <a:extLst>
              <a:ext uri="{FF2B5EF4-FFF2-40B4-BE49-F238E27FC236}">
                <a16:creationId xmlns:a16="http://schemas.microsoft.com/office/drawing/2014/main" id="{B928B957-A5CB-481E-965A-7DF090C4FF09}"/>
              </a:ext>
            </a:extLst>
          </p:cNvPr>
          <p:cNvCxnSpPr/>
          <p:nvPr/>
        </p:nvCxnSpPr>
        <p:spPr>
          <a:xfrm rot="16200000" flipV="1">
            <a:off x="6356349" y="3097693"/>
            <a:ext cx="2209800" cy="1752600"/>
          </a:xfrm>
          <a:prstGeom prst="straightConnector1">
            <a:avLst/>
          </a:prstGeom>
          <a:ln w="31750">
            <a:solidFill>
              <a:srgbClr val="FF3399"/>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66">
            <a:extLst>
              <a:ext uri="{FF2B5EF4-FFF2-40B4-BE49-F238E27FC236}">
                <a16:creationId xmlns:a16="http://schemas.microsoft.com/office/drawing/2014/main" id="{810E9D64-BD73-4DAE-9220-7FD34BF88CA9}"/>
              </a:ext>
            </a:extLst>
          </p:cNvPr>
          <p:cNvCxnSpPr/>
          <p:nvPr/>
        </p:nvCxnSpPr>
        <p:spPr>
          <a:xfrm flipV="1">
            <a:off x="6280149" y="3478693"/>
            <a:ext cx="2590800" cy="838200"/>
          </a:xfrm>
          <a:prstGeom prst="straightConnector1">
            <a:avLst/>
          </a:prstGeom>
          <a:ln w="31750">
            <a:solidFill>
              <a:srgbClr val="FF3399"/>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23" name="WordArt 43">
            <a:extLst>
              <a:ext uri="{FF2B5EF4-FFF2-40B4-BE49-F238E27FC236}">
                <a16:creationId xmlns:a16="http://schemas.microsoft.com/office/drawing/2014/main" id="{0BF27E18-567B-4338-847E-682EE1E5F90B}"/>
              </a:ext>
            </a:extLst>
          </p:cNvPr>
          <p:cNvSpPr>
            <a:spLocks noChangeArrowheads="1" noChangeShapeType="1" noTextEdit="1"/>
          </p:cNvSpPr>
          <p:nvPr/>
        </p:nvSpPr>
        <p:spPr bwMode="auto">
          <a:xfrm>
            <a:off x="7194549" y="3389793"/>
            <a:ext cx="609600" cy="8763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a:r>
              <a:rPr lang="en-CA" sz="3600" kern="10">
                <a:ln w="9525">
                  <a:round/>
                  <a:headEnd/>
                  <a:tailEnd/>
                </a:ln>
                <a:gradFill rotWithShape="1">
                  <a:gsLst>
                    <a:gs pos="0">
                      <a:srgbClr val="FFCC99"/>
                    </a:gs>
                    <a:gs pos="100000">
                      <a:srgbClr val="765E47"/>
                    </a:gs>
                  </a:gsLst>
                  <a:lin ang="5400000" scaled="1"/>
                </a:gradFill>
                <a:latin typeface="Arial Black" panose="020B0A04020102020204" pitchFamily="34" charset="0"/>
              </a:rPr>
              <a:t>5</a:t>
            </a:r>
          </a:p>
        </p:txBody>
      </p:sp>
      <p:sp>
        <p:nvSpPr>
          <p:cNvPr id="25" name="TextBox 5">
            <a:extLst>
              <a:ext uri="{FF2B5EF4-FFF2-40B4-BE49-F238E27FC236}">
                <a16:creationId xmlns:a16="http://schemas.microsoft.com/office/drawing/2014/main" id="{AAA4E455-FE46-4C93-9131-946C5DB94103}"/>
              </a:ext>
            </a:extLst>
          </p:cNvPr>
          <p:cNvSpPr txBox="1">
            <a:spLocks noChangeArrowheads="1"/>
          </p:cNvSpPr>
          <p:nvPr/>
        </p:nvSpPr>
        <p:spPr bwMode="auto">
          <a:xfrm>
            <a:off x="152400" y="2286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t>RÉFLEXION SYMETRIQUE</a:t>
            </a:r>
          </a:p>
        </p:txBody>
      </p:sp>
    </p:spTree>
    <p:extLst>
      <p:ext uri="{BB962C8B-B14F-4D97-AF65-F5344CB8AC3E}">
        <p14:creationId xmlns:p14="http://schemas.microsoft.com/office/powerpoint/2010/main" val="102145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par>
                          <p:cTn id="50" fill="hold">
                            <p:stCondLst>
                              <p:cond delay="1000"/>
                            </p:stCondLst>
                            <p:childTnLst>
                              <p:par>
                                <p:cTn id="51" presetID="22" presetClass="entr" presetSubtype="4"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childTnLst>
                          </p:cTn>
                        </p:par>
                        <p:par>
                          <p:cTn id="54" fill="hold">
                            <p:stCondLst>
                              <p:cond delay="1500"/>
                            </p:stCondLst>
                            <p:childTnLst>
                              <p:par>
                                <p:cTn id="55" presetID="22" presetClass="entr" presetSubtype="4"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500"/>
                                        <p:tgtEl>
                                          <p:spTgt spid="22"/>
                                        </p:tgtEl>
                                      </p:cBhvr>
                                    </p:animEffect>
                                  </p:childTnLst>
                                </p:cTn>
                              </p:par>
                            </p:childTnLst>
                          </p:cTn>
                        </p:par>
                        <p:par>
                          <p:cTn id="58" fill="hold">
                            <p:stCondLst>
                              <p:cond delay="2000"/>
                            </p:stCondLst>
                            <p:childTnLst>
                              <p:par>
                                <p:cTn id="59" presetID="22" presetClass="entr" presetSubtype="4"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5" name="Rectangle 4">
            <a:extLst>
              <a:ext uri="{FF2B5EF4-FFF2-40B4-BE49-F238E27FC236}">
                <a16:creationId xmlns:a16="http://schemas.microsoft.com/office/drawing/2014/main" id="{342B3773-0543-4BB9-A374-C1A78F1B73AD}"/>
              </a:ext>
            </a:extLst>
          </p:cNvPr>
          <p:cNvSpPr/>
          <p:nvPr/>
        </p:nvSpPr>
        <p:spPr>
          <a:xfrm>
            <a:off x="761999" y="958274"/>
            <a:ext cx="7848600" cy="1569660"/>
          </a:xfrm>
          <a:prstGeom prst="rect">
            <a:avLst/>
          </a:prstGeom>
        </p:spPr>
        <p:txBody>
          <a:bodyPr wrap="square">
            <a:spAutoFit/>
          </a:bodyPr>
          <a:lstStyle/>
          <a:p>
            <a:r>
              <a:rPr lang="fr-FR" sz="3200" dirty="0"/>
              <a:t>Une </a:t>
            </a:r>
            <a:r>
              <a:rPr lang="fr-FR" sz="3200" b="1" dirty="0"/>
              <a:t>transformation géométrique </a:t>
            </a:r>
            <a:r>
              <a:rPr lang="fr-FR" sz="3200" dirty="0"/>
              <a:t>consiste à déplacer une figure initiale pour obtenir une figure image</a:t>
            </a:r>
            <a:endParaRPr lang="fr-FR" sz="8000" b="1" i="0" dirty="0">
              <a:solidFill>
                <a:srgbClr val="000000"/>
              </a:solidFill>
              <a:effectLst/>
              <a:latin typeface="Bradley Hand ITC" panose="03070402050302030203" pitchFamily="66" charset="0"/>
            </a:endParaRPr>
          </a:p>
        </p:txBody>
      </p:sp>
      <p:sp>
        <p:nvSpPr>
          <p:cNvPr id="6" name="Rectangle 5">
            <a:extLst>
              <a:ext uri="{FF2B5EF4-FFF2-40B4-BE49-F238E27FC236}">
                <a16:creationId xmlns:a16="http://schemas.microsoft.com/office/drawing/2014/main" id="{FC3DC888-8BBD-420C-B3C3-B714EE247941}"/>
              </a:ext>
            </a:extLst>
          </p:cNvPr>
          <p:cNvSpPr/>
          <p:nvPr/>
        </p:nvSpPr>
        <p:spPr>
          <a:xfrm>
            <a:off x="761999" y="4852476"/>
            <a:ext cx="7772400" cy="1569660"/>
          </a:xfrm>
          <a:prstGeom prst="rect">
            <a:avLst/>
          </a:prstGeom>
        </p:spPr>
        <p:txBody>
          <a:bodyPr wrap="square">
            <a:spAutoFit/>
          </a:bodyPr>
          <a:lstStyle/>
          <a:p>
            <a:r>
              <a:rPr lang="fr-FR" sz="3200" dirty="0"/>
              <a:t>Des exemples de ce type de transformation sont : </a:t>
            </a:r>
            <a:r>
              <a:rPr lang="fr-FR" sz="3200" dirty="0">
                <a:highlight>
                  <a:srgbClr val="FFFF00"/>
                </a:highlight>
              </a:rPr>
              <a:t>les translations</a:t>
            </a:r>
            <a:r>
              <a:rPr lang="fr-FR" sz="3200" dirty="0"/>
              <a:t>, </a:t>
            </a:r>
            <a:r>
              <a:rPr lang="fr-FR" sz="3200" dirty="0">
                <a:highlight>
                  <a:srgbClr val="00FF00"/>
                </a:highlight>
              </a:rPr>
              <a:t>les rotations </a:t>
            </a:r>
            <a:r>
              <a:rPr lang="fr-FR" sz="3200" dirty="0"/>
              <a:t>et </a:t>
            </a:r>
            <a:r>
              <a:rPr lang="fr-FR" sz="3200" dirty="0">
                <a:highlight>
                  <a:srgbClr val="00FFFF"/>
                </a:highlight>
              </a:rPr>
              <a:t>les réflexions</a:t>
            </a:r>
            <a:endParaRPr lang="en-CA" sz="3200" dirty="0">
              <a:highlight>
                <a:srgbClr val="00FFFF"/>
              </a:highlight>
            </a:endParaRPr>
          </a:p>
        </p:txBody>
      </p:sp>
      <p:sp>
        <p:nvSpPr>
          <p:cNvPr id="8" name="Rectangle 7">
            <a:extLst>
              <a:ext uri="{FF2B5EF4-FFF2-40B4-BE49-F238E27FC236}">
                <a16:creationId xmlns:a16="http://schemas.microsoft.com/office/drawing/2014/main" id="{80047795-6885-4C6A-B383-06E61747751C}"/>
              </a:ext>
            </a:extLst>
          </p:cNvPr>
          <p:cNvSpPr/>
          <p:nvPr/>
        </p:nvSpPr>
        <p:spPr>
          <a:xfrm>
            <a:off x="702182" y="2858153"/>
            <a:ext cx="3829048" cy="1569660"/>
          </a:xfrm>
          <a:prstGeom prst="rect">
            <a:avLst/>
          </a:prstGeom>
        </p:spPr>
        <p:txBody>
          <a:bodyPr wrap="square">
            <a:spAutoFit/>
          </a:bodyPr>
          <a:lstStyle/>
          <a:p>
            <a:r>
              <a:rPr lang="fr-FR" sz="3200" dirty="0"/>
              <a:t>Ici, la figure conserve sa taille et seule sa position est modifiée.</a:t>
            </a:r>
            <a:endParaRPr lang="en-CA" sz="3200" dirty="0"/>
          </a:p>
        </p:txBody>
      </p:sp>
      <p:grpSp>
        <p:nvGrpSpPr>
          <p:cNvPr id="10" name="Group 16">
            <a:extLst>
              <a:ext uri="{FF2B5EF4-FFF2-40B4-BE49-F238E27FC236}">
                <a16:creationId xmlns:a16="http://schemas.microsoft.com/office/drawing/2014/main" id="{8F2085C3-4462-4035-9646-DF7767CD559B}"/>
              </a:ext>
            </a:extLst>
          </p:cNvPr>
          <p:cNvGrpSpPr>
            <a:grpSpLocks/>
          </p:cNvGrpSpPr>
          <p:nvPr/>
        </p:nvGrpSpPr>
        <p:grpSpPr bwMode="auto">
          <a:xfrm>
            <a:off x="4597906" y="2347850"/>
            <a:ext cx="4114800" cy="2794000"/>
            <a:chOff x="1524000" y="2057400"/>
            <a:chExt cx="4114800" cy="2794575"/>
          </a:xfrm>
        </p:grpSpPr>
        <p:sp>
          <p:nvSpPr>
            <p:cNvPr id="11" name="Right Arrow 9">
              <a:extLst>
                <a:ext uri="{FF2B5EF4-FFF2-40B4-BE49-F238E27FC236}">
                  <a16:creationId xmlns:a16="http://schemas.microsoft.com/office/drawing/2014/main" id="{268952DE-F31D-4D64-8456-3EAC5CDE06D5}"/>
                </a:ext>
              </a:extLst>
            </p:cNvPr>
            <p:cNvSpPr/>
            <p:nvPr/>
          </p:nvSpPr>
          <p:spPr>
            <a:xfrm>
              <a:off x="1524000" y="2057400"/>
              <a:ext cx="1371600" cy="1295400"/>
            </a:xfrm>
            <a:prstGeom prst="rightArrow">
              <a:avLst/>
            </a:prstGeom>
          </p:spPr>
          <p:style>
            <a:lnRef idx="2">
              <a:schemeClr val="dk1">
                <a:shade val="50000"/>
              </a:schemeClr>
            </a:lnRef>
            <a:fillRef idx="1003">
              <a:schemeClr val="lt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TextBox 10">
              <a:extLst>
                <a:ext uri="{FF2B5EF4-FFF2-40B4-BE49-F238E27FC236}">
                  <a16:creationId xmlns:a16="http://schemas.microsoft.com/office/drawing/2014/main" id="{2AFE0BD0-E6DC-4179-8FB1-A8D8C6937255}"/>
                </a:ext>
              </a:extLst>
            </p:cNvPr>
            <p:cNvSpPr txBox="1">
              <a:spLocks noChangeArrowheads="1"/>
            </p:cNvSpPr>
            <p:nvPr/>
          </p:nvSpPr>
          <p:spPr bwMode="auto">
            <a:xfrm>
              <a:off x="1828800" y="3429000"/>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t>A</a:t>
              </a:r>
            </a:p>
          </p:txBody>
        </p:sp>
        <p:sp>
          <p:nvSpPr>
            <p:cNvPr id="13" name="TextBox 12">
              <a:extLst>
                <a:ext uri="{FF2B5EF4-FFF2-40B4-BE49-F238E27FC236}">
                  <a16:creationId xmlns:a16="http://schemas.microsoft.com/office/drawing/2014/main" id="{C5A2266A-9018-46B8-9F4A-9A4CFE549A60}"/>
                </a:ext>
              </a:extLst>
            </p:cNvPr>
            <p:cNvSpPr txBox="1">
              <a:spLocks noChangeArrowheads="1"/>
            </p:cNvSpPr>
            <p:nvPr/>
          </p:nvSpPr>
          <p:spPr bwMode="auto">
            <a:xfrm>
              <a:off x="4495800" y="4267200"/>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t>B</a:t>
              </a:r>
            </a:p>
          </p:txBody>
        </p:sp>
        <p:sp>
          <p:nvSpPr>
            <p:cNvPr id="14" name="Right Arrow 15">
              <a:extLst>
                <a:ext uri="{FF2B5EF4-FFF2-40B4-BE49-F238E27FC236}">
                  <a16:creationId xmlns:a16="http://schemas.microsoft.com/office/drawing/2014/main" id="{4FAFE0DB-45DB-4BEC-BD77-6892E1DD2E5C}"/>
                </a:ext>
              </a:extLst>
            </p:cNvPr>
            <p:cNvSpPr/>
            <p:nvPr/>
          </p:nvSpPr>
          <p:spPr>
            <a:xfrm>
              <a:off x="4267200" y="2971800"/>
              <a:ext cx="1371600" cy="1295400"/>
            </a:xfrm>
            <a:prstGeom prst="rightArrow">
              <a:avLst/>
            </a:prstGeom>
          </p:spPr>
          <p:style>
            <a:lnRef idx="2">
              <a:schemeClr val="dk1">
                <a:shade val="50000"/>
              </a:schemeClr>
            </a:lnRef>
            <a:fillRef idx="1003">
              <a:schemeClr val="lt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15" name="Rectangle 14">
            <a:extLst>
              <a:ext uri="{FF2B5EF4-FFF2-40B4-BE49-F238E27FC236}">
                <a16:creationId xmlns:a16="http://schemas.microsoft.com/office/drawing/2014/main" id="{55940ACD-F684-4667-8B39-D419FA0B506F}"/>
              </a:ext>
            </a:extLst>
          </p:cNvPr>
          <p:cNvSpPr/>
          <p:nvPr/>
        </p:nvSpPr>
        <p:spPr>
          <a:xfrm>
            <a:off x="3067645" y="282714"/>
            <a:ext cx="3236934"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CA" sz="4000" b="1" dirty="0">
                <a:latin typeface="Copperplate Gothic Bold" panose="020E0705020206020404" pitchFamily="34" charset="0"/>
                <a:ea typeface="Calibri" panose="020F0502020204030204" pitchFamily="34" charset="0"/>
                <a:cs typeface="Times New Roman" panose="02020603050405020304" pitchFamily="18" charset="0"/>
              </a:rPr>
              <a:t>Définition</a:t>
            </a:r>
          </a:p>
        </p:txBody>
      </p:sp>
    </p:spTree>
    <p:extLst>
      <p:ext uri="{BB962C8B-B14F-4D97-AF65-F5344CB8AC3E}">
        <p14:creationId xmlns:p14="http://schemas.microsoft.com/office/powerpoint/2010/main" val="165098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B901B0B5-07A2-4113-BD6F-83CFDE868F4F}"/>
              </a:ext>
            </a:extLst>
          </p:cNvPr>
          <p:cNvSpPr txBox="1">
            <a:spLocks noChangeArrowheads="1"/>
          </p:cNvSpPr>
          <p:nvPr/>
        </p:nvSpPr>
        <p:spPr bwMode="auto">
          <a:xfrm>
            <a:off x="152400" y="2286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t>REFLECTIONAL SYMMETRY</a:t>
            </a:r>
          </a:p>
        </p:txBody>
      </p:sp>
      <p:sp>
        <p:nvSpPr>
          <p:cNvPr id="5" name="TextBox 13">
            <a:extLst>
              <a:ext uri="{FF2B5EF4-FFF2-40B4-BE49-F238E27FC236}">
                <a16:creationId xmlns:a16="http://schemas.microsoft.com/office/drawing/2014/main" id="{DD0D24E8-DA38-46FD-82CC-5292347DFEEF}"/>
              </a:ext>
            </a:extLst>
          </p:cNvPr>
          <p:cNvSpPr txBox="1">
            <a:spLocks noChangeArrowheads="1"/>
          </p:cNvSpPr>
          <p:nvPr/>
        </p:nvSpPr>
        <p:spPr bwMode="auto">
          <a:xfrm>
            <a:off x="761999" y="774992"/>
            <a:ext cx="7620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altLang="en-US" dirty="0"/>
              <a:t>Lesquels de ces drapeaux ont une réflexion symétrique ?</a:t>
            </a:r>
            <a:endParaRPr lang="en-US" altLang="en-US" b="1" dirty="0"/>
          </a:p>
        </p:txBody>
      </p:sp>
      <p:grpSp>
        <p:nvGrpSpPr>
          <p:cNvPr id="6" name="Group 21">
            <a:extLst>
              <a:ext uri="{FF2B5EF4-FFF2-40B4-BE49-F238E27FC236}">
                <a16:creationId xmlns:a16="http://schemas.microsoft.com/office/drawing/2014/main" id="{76712103-8B53-4932-A5F3-A2CE6C94A252}"/>
              </a:ext>
            </a:extLst>
          </p:cNvPr>
          <p:cNvGrpSpPr>
            <a:grpSpLocks/>
          </p:cNvGrpSpPr>
          <p:nvPr/>
        </p:nvGrpSpPr>
        <p:grpSpPr bwMode="auto">
          <a:xfrm>
            <a:off x="762000" y="2133600"/>
            <a:ext cx="3048000" cy="2043113"/>
            <a:chOff x="762000" y="2133600"/>
            <a:chExt cx="3048000" cy="2043113"/>
          </a:xfrm>
        </p:grpSpPr>
        <p:pic>
          <p:nvPicPr>
            <p:cNvPr id="7" name="Picture 6" descr="UNST001">
              <a:extLst>
                <a:ext uri="{FF2B5EF4-FFF2-40B4-BE49-F238E27FC236}">
                  <a16:creationId xmlns:a16="http://schemas.microsoft.com/office/drawing/2014/main" id="{AA897498-9C4A-4D73-A595-D009670EA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33600"/>
              <a:ext cx="30480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3">
              <a:extLst>
                <a:ext uri="{FF2B5EF4-FFF2-40B4-BE49-F238E27FC236}">
                  <a16:creationId xmlns:a16="http://schemas.microsoft.com/office/drawing/2014/main" id="{4A0E6FB5-9928-43BD-A123-42871EB6C45B}"/>
                </a:ext>
              </a:extLst>
            </p:cNvPr>
            <p:cNvSpPr txBox="1">
              <a:spLocks noChangeArrowheads="1"/>
            </p:cNvSpPr>
            <p:nvPr/>
          </p:nvSpPr>
          <p:spPr bwMode="auto">
            <a:xfrm>
              <a:off x="914400" y="38100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dirty="0"/>
                <a:t>USA</a:t>
              </a:r>
            </a:p>
          </p:txBody>
        </p:sp>
      </p:grpSp>
      <p:pic>
        <p:nvPicPr>
          <p:cNvPr id="9" name="Picture 2" descr="http://upload.wikimedia.org/wikipedia/commons/f/fc/Mexico_flag_large.png">
            <a:extLst>
              <a:ext uri="{FF2B5EF4-FFF2-40B4-BE49-F238E27FC236}">
                <a16:creationId xmlns:a16="http://schemas.microsoft.com/office/drawing/2014/main" id="{60981BB0-44BA-4031-8E68-0512EC1B74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4419600"/>
            <a:ext cx="3044825" cy="15859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13">
            <a:extLst>
              <a:ext uri="{FF2B5EF4-FFF2-40B4-BE49-F238E27FC236}">
                <a16:creationId xmlns:a16="http://schemas.microsoft.com/office/drawing/2014/main" id="{44BDE52E-BBC0-4E25-9E98-6267ADF36B56}"/>
              </a:ext>
            </a:extLst>
          </p:cNvPr>
          <p:cNvSpPr txBox="1">
            <a:spLocks noChangeArrowheads="1"/>
          </p:cNvSpPr>
          <p:nvPr/>
        </p:nvSpPr>
        <p:spPr bwMode="auto">
          <a:xfrm>
            <a:off x="917575" y="60960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dirty="0" err="1"/>
              <a:t>Mexique</a:t>
            </a:r>
            <a:endParaRPr lang="en-US" altLang="en-US" sz="1800" dirty="0"/>
          </a:p>
        </p:txBody>
      </p:sp>
      <p:grpSp>
        <p:nvGrpSpPr>
          <p:cNvPr id="11" name="Group 18">
            <a:extLst>
              <a:ext uri="{FF2B5EF4-FFF2-40B4-BE49-F238E27FC236}">
                <a16:creationId xmlns:a16="http://schemas.microsoft.com/office/drawing/2014/main" id="{1AB6A552-4249-4CC1-8F18-E92B875CE455}"/>
              </a:ext>
            </a:extLst>
          </p:cNvPr>
          <p:cNvGrpSpPr>
            <a:grpSpLocks/>
          </p:cNvGrpSpPr>
          <p:nvPr/>
        </p:nvGrpSpPr>
        <p:grpSpPr bwMode="auto">
          <a:xfrm>
            <a:off x="5105400" y="2133600"/>
            <a:ext cx="3044825" cy="2043113"/>
            <a:chOff x="3216" y="1344"/>
            <a:chExt cx="2112" cy="1287"/>
          </a:xfrm>
        </p:grpSpPr>
        <p:pic>
          <p:nvPicPr>
            <p:cNvPr id="12" name="Picture 12" descr="CANA001">
              <a:extLst>
                <a:ext uri="{FF2B5EF4-FFF2-40B4-BE49-F238E27FC236}">
                  <a16:creationId xmlns:a16="http://schemas.microsoft.com/office/drawing/2014/main" id="{537EFECE-71C2-49A6-B2D6-323540977A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 y="1344"/>
              <a:ext cx="2112"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4">
              <a:extLst>
                <a:ext uri="{FF2B5EF4-FFF2-40B4-BE49-F238E27FC236}">
                  <a16:creationId xmlns:a16="http://schemas.microsoft.com/office/drawing/2014/main" id="{83ADC0C4-7455-4CBC-BD18-69D6E2779ED7}"/>
                </a:ext>
              </a:extLst>
            </p:cNvPr>
            <p:cNvSpPr txBox="1">
              <a:spLocks noChangeArrowheads="1"/>
            </p:cNvSpPr>
            <p:nvPr/>
          </p:nvSpPr>
          <p:spPr bwMode="auto">
            <a:xfrm>
              <a:off x="3408" y="2400"/>
              <a:ext cx="17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a:t>Canada</a:t>
              </a:r>
            </a:p>
          </p:txBody>
        </p:sp>
      </p:grpSp>
      <p:grpSp>
        <p:nvGrpSpPr>
          <p:cNvPr id="14" name="Group 20">
            <a:extLst>
              <a:ext uri="{FF2B5EF4-FFF2-40B4-BE49-F238E27FC236}">
                <a16:creationId xmlns:a16="http://schemas.microsoft.com/office/drawing/2014/main" id="{7CCE2345-463C-4A94-BE7F-0F1AF8EC4DD0}"/>
              </a:ext>
            </a:extLst>
          </p:cNvPr>
          <p:cNvGrpSpPr>
            <a:grpSpLocks/>
          </p:cNvGrpSpPr>
          <p:nvPr/>
        </p:nvGrpSpPr>
        <p:grpSpPr bwMode="auto">
          <a:xfrm>
            <a:off x="5105400" y="4419600"/>
            <a:ext cx="3044825" cy="2067827"/>
            <a:chOff x="3216" y="2784"/>
            <a:chExt cx="1968" cy="1403"/>
          </a:xfrm>
        </p:grpSpPr>
        <p:pic>
          <p:nvPicPr>
            <p:cNvPr id="15" name="Picture 8" descr="ENGL001">
              <a:extLst>
                <a:ext uri="{FF2B5EF4-FFF2-40B4-BE49-F238E27FC236}">
                  <a16:creationId xmlns:a16="http://schemas.microsoft.com/office/drawing/2014/main" id="{397DF601-39F1-43D4-B8D2-2F4E9CD263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6" y="2784"/>
              <a:ext cx="1968" cy="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6">
              <a:extLst>
                <a:ext uri="{FF2B5EF4-FFF2-40B4-BE49-F238E27FC236}">
                  <a16:creationId xmlns:a16="http://schemas.microsoft.com/office/drawing/2014/main" id="{BE4AFF60-5221-4FBA-8BC9-15F3A1812A41}"/>
                </a:ext>
              </a:extLst>
            </p:cNvPr>
            <p:cNvSpPr txBox="1">
              <a:spLocks noChangeArrowheads="1"/>
            </p:cNvSpPr>
            <p:nvPr/>
          </p:nvSpPr>
          <p:spPr bwMode="auto">
            <a:xfrm>
              <a:off x="3360" y="3936"/>
              <a:ext cx="172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dirty="0" err="1"/>
                <a:t>Angleterre</a:t>
              </a:r>
              <a:endParaRPr lang="en-US" altLang="en-US" sz="1800" dirty="0"/>
            </a:p>
          </p:txBody>
        </p:sp>
      </p:grpSp>
      <p:sp>
        <p:nvSpPr>
          <p:cNvPr id="17" name="WordArt 21">
            <a:extLst>
              <a:ext uri="{FF2B5EF4-FFF2-40B4-BE49-F238E27FC236}">
                <a16:creationId xmlns:a16="http://schemas.microsoft.com/office/drawing/2014/main" id="{3F5E29CE-951E-4FB4-8303-ED8D4D219163}"/>
              </a:ext>
            </a:extLst>
          </p:cNvPr>
          <p:cNvSpPr>
            <a:spLocks noChangeArrowheads="1" noChangeShapeType="1" noTextEdit="1"/>
          </p:cNvSpPr>
          <p:nvPr/>
        </p:nvSpPr>
        <p:spPr bwMode="auto">
          <a:xfrm>
            <a:off x="1752600" y="2209800"/>
            <a:ext cx="1219200" cy="1447800"/>
          </a:xfrm>
          <a:prstGeom prst="rect">
            <a:avLst/>
          </a:prstGeom>
        </p:spPr>
        <p:txBody>
          <a:bodyPr wrap="none" fromWordArt="1">
            <a:prstTxWarp prst="textSlantUp">
              <a:avLst>
                <a:gd name="adj" fmla="val 55556"/>
              </a:avLst>
            </a:prstTxWarp>
          </a:bodyPr>
          <a:lstStyle/>
          <a:p>
            <a:pPr algn="ctr"/>
            <a:r>
              <a:rPr lang="en-CA" sz="3600" kern="10">
                <a:ln w="9525">
                  <a:solidFill>
                    <a:srgbClr val="000000"/>
                  </a:solidFill>
                  <a:round/>
                  <a:headEnd/>
                  <a:tailEnd/>
                </a:ln>
                <a:solidFill>
                  <a:srgbClr val="0000FF"/>
                </a:solidFill>
                <a:latin typeface="Arial Black" panose="020B0A04020102020204" pitchFamily="34" charset="0"/>
              </a:rPr>
              <a:t>No</a:t>
            </a:r>
          </a:p>
        </p:txBody>
      </p:sp>
      <p:cxnSp>
        <p:nvCxnSpPr>
          <p:cNvPr id="18" name="Straight Arrow Connector 34">
            <a:extLst>
              <a:ext uri="{FF2B5EF4-FFF2-40B4-BE49-F238E27FC236}">
                <a16:creationId xmlns:a16="http://schemas.microsoft.com/office/drawing/2014/main" id="{D469A388-EF26-43D1-AF72-C345669AAF48}"/>
              </a:ext>
            </a:extLst>
          </p:cNvPr>
          <p:cNvCxnSpPr/>
          <p:nvPr/>
        </p:nvCxnSpPr>
        <p:spPr>
          <a:xfrm rot="5400000">
            <a:off x="5487194" y="2971006"/>
            <a:ext cx="2286000" cy="1588"/>
          </a:xfrm>
          <a:prstGeom prst="straightConnector1">
            <a:avLst/>
          </a:prstGeom>
          <a:ln w="3175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9" name="WordArt 21">
            <a:extLst>
              <a:ext uri="{FF2B5EF4-FFF2-40B4-BE49-F238E27FC236}">
                <a16:creationId xmlns:a16="http://schemas.microsoft.com/office/drawing/2014/main" id="{8C195DBB-97EB-4043-B7D6-64B9A39BB892}"/>
              </a:ext>
            </a:extLst>
          </p:cNvPr>
          <p:cNvSpPr>
            <a:spLocks noChangeArrowheads="1" noChangeShapeType="1" noTextEdit="1"/>
          </p:cNvSpPr>
          <p:nvPr/>
        </p:nvSpPr>
        <p:spPr bwMode="auto">
          <a:xfrm>
            <a:off x="1752600" y="4495800"/>
            <a:ext cx="1219200" cy="1447800"/>
          </a:xfrm>
          <a:prstGeom prst="rect">
            <a:avLst/>
          </a:prstGeom>
        </p:spPr>
        <p:txBody>
          <a:bodyPr wrap="none" fromWordArt="1">
            <a:prstTxWarp prst="textSlantUp">
              <a:avLst>
                <a:gd name="adj" fmla="val 55556"/>
              </a:avLst>
            </a:prstTxWarp>
          </a:bodyPr>
          <a:lstStyle/>
          <a:p>
            <a:pPr algn="ctr"/>
            <a:r>
              <a:rPr lang="en-CA" sz="3600" kern="10">
                <a:ln w="9525">
                  <a:solidFill>
                    <a:srgbClr val="000000"/>
                  </a:solidFill>
                  <a:round/>
                  <a:headEnd/>
                  <a:tailEnd/>
                </a:ln>
                <a:solidFill>
                  <a:srgbClr val="0000FF"/>
                </a:solidFill>
                <a:latin typeface="Arial Black" panose="020B0A04020102020204" pitchFamily="34" charset="0"/>
              </a:rPr>
              <a:t>No</a:t>
            </a:r>
          </a:p>
        </p:txBody>
      </p:sp>
      <p:cxnSp>
        <p:nvCxnSpPr>
          <p:cNvPr id="20" name="Straight Arrow Connector 36">
            <a:extLst>
              <a:ext uri="{FF2B5EF4-FFF2-40B4-BE49-F238E27FC236}">
                <a16:creationId xmlns:a16="http://schemas.microsoft.com/office/drawing/2014/main" id="{13D8B57A-4469-4754-A1B2-627A080544B2}"/>
              </a:ext>
            </a:extLst>
          </p:cNvPr>
          <p:cNvCxnSpPr/>
          <p:nvPr/>
        </p:nvCxnSpPr>
        <p:spPr>
          <a:xfrm rot="5400000">
            <a:off x="5487194" y="5409406"/>
            <a:ext cx="2286000" cy="1588"/>
          </a:xfrm>
          <a:prstGeom prst="straightConnector1">
            <a:avLst/>
          </a:prstGeom>
          <a:ln w="3175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37">
            <a:extLst>
              <a:ext uri="{FF2B5EF4-FFF2-40B4-BE49-F238E27FC236}">
                <a16:creationId xmlns:a16="http://schemas.microsoft.com/office/drawing/2014/main" id="{38E5B23A-FE3E-4991-99A9-8B21D3BACF96}"/>
              </a:ext>
            </a:extLst>
          </p:cNvPr>
          <p:cNvCxnSpPr/>
          <p:nvPr/>
        </p:nvCxnSpPr>
        <p:spPr>
          <a:xfrm rot="10800000">
            <a:off x="4906963" y="5295900"/>
            <a:ext cx="3475037" cy="1588"/>
          </a:xfrm>
          <a:prstGeom prst="straightConnector1">
            <a:avLst/>
          </a:prstGeom>
          <a:ln w="3175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98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3" cstate="print"/>
          <a:stretch>
            <a:fillRect/>
          </a:stretch>
        </p:blipFill>
        <p:spPr>
          <a:xfrm>
            <a:off x="8129015" y="0"/>
            <a:ext cx="1167383" cy="1752600"/>
          </a:xfrm>
          <a:prstGeom prst="rect">
            <a:avLst/>
          </a:prstGeom>
        </p:spPr>
      </p:pic>
      <p:sp>
        <p:nvSpPr>
          <p:cNvPr id="135" name="Rectangle 134"/>
          <p:cNvSpPr/>
          <p:nvPr/>
        </p:nvSpPr>
        <p:spPr>
          <a:xfrm>
            <a:off x="928689" y="285862"/>
            <a:ext cx="7186040" cy="1077218"/>
          </a:xfrm>
          <a:prstGeom prst="rect">
            <a:avLst/>
          </a:prstGeom>
        </p:spPr>
        <p:txBody>
          <a:bodyPr wrap="square">
            <a:spAutoFit/>
          </a:bodyPr>
          <a:lstStyle/>
          <a:p>
            <a:r>
              <a:rPr lang="fr-CA" sz="3200" dirty="0">
                <a:latin typeface="Frutiger-Roman"/>
              </a:rPr>
              <a:t>Effectue la réflexion du triangle ABC par rapport à l’axe des y</a:t>
            </a:r>
            <a:endParaRPr lang="fr-CA" sz="3200" dirty="0"/>
          </a:p>
        </p:txBody>
      </p:sp>
      <p:pic>
        <p:nvPicPr>
          <p:cNvPr id="136" name="Image 135">
            <a:extLst>
              <a:ext uri="{FF2B5EF4-FFF2-40B4-BE49-F238E27FC236}">
                <a16:creationId xmlns:a16="http://schemas.microsoft.com/office/drawing/2014/main" id="{5E75FF73-3787-46AB-8D67-CCD68A41B60D}"/>
              </a:ext>
            </a:extLst>
          </p:cNvPr>
          <p:cNvPicPr>
            <a:picLocks noChangeAspect="1"/>
          </p:cNvPicPr>
          <p:nvPr/>
        </p:nvPicPr>
        <p:blipFill>
          <a:blip r:embed="rId4"/>
          <a:stretch>
            <a:fillRect/>
          </a:stretch>
        </p:blipFill>
        <p:spPr>
          <a:xfrm>
            <a:off x="1455705" y="1323356"/>
            <a:ext cx="5217605" cy="5301624"/>
          </a:xfrm>
          <a:prstGeom prst="rect">
            <a:avLst/>
          </a:prstGeom>
        </p:spPr>
      </p:pic>
      <p:sp>
        <p:nvSpPr>
          <p:cNvPr id="21" name="Triangle isocèle 20">
            <a:extLst>
              <a:ext uri="{FF2B5EF4-FFF2-40B4-BE49-F238E27FC236}">
                <a16:creationId xmlns:a16="http://schemas.microsoft.com/office/drawing/2014/main" id="{814BDC2C-7871-4B1D-80C3-68333D99F186}"/>
              </a:ext>
            </a:extLst>
          </p:cNvPr>
          <p:cNvSpPr/>
          <p:nvPr/>
        </p:nvSpPr>
        <p:spPr>
          <a:xfrm>
            <a:off x="1758801" y="2288829"/>
            <a:ext cx="1344041" cy="1292572"/>
          </a:xfrm>
          <a:prstGeom prst="triangle">
            <a:avLst>
              <a:gd name="adj" fmla="val 65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A4258927-655C-4602-B9F5-8BA28D4F2AC9}"/>
              </a:ext>
            </a:extLst>
          </p:cNvPr>
          <p:cNvSpPr/>
          <p:nvPr/>
        </p:nvSpPr>
        <p:spPr>
          <a:xfrm>
            <a:off x="2286000" y="1815715"/>
            <a:ext cx="444352" cy="523220"/>
          </a:xfrm>
          <a:prstGeom prst="rect">
            <a:avLst/>
          </a:prstGeom>
        </p:spPr>
        <p:txBody>
          <a:bodyPr wrap="none">
            <a:spAutoFit/>
          </a:bodyPr>
          <a:lstStyle/>
          <a:p>
            <a:r>
              <a:rPr lang="fr-CA" sz="2800" b="1" dirty="0">
                <a:solidFill>
                  <a:srgbClr val="FF0000"/>
                </a:solidFill>
                <a:latin typeface="Frutiger-Roman"/>
              </a:rPr>
              <a:t>A</a:t>
            </a:r>
            <a:endParaRPr lang="fr-CA" sz="2800" b="1" dirty="0">
              <a:solidFill>
                <a:srgbClr val="FF0000"/>
              </a:solidFill>
            </a:endParaRPr>
          </a:p>
        </p:txBody>
      </p:sp>
      <p:sp>
        <p:nvSpPr>
          <p:cNvPr id="23" name="Rectangle 22">
            <a:extLst>
              <a:ext uri="{FF2B5EF4-FFF2-40B4-BE49-F238E27FC236}">
                <a16:creationId xmlns:a16="http://schemas.microsoft.com/office/drawing/2014/main" id="{6F59A991-364B-4F01-9073-F94DE65DA83C}"/>
              </a:ext>
            </a:extLst>
          </p:cNvPr>
          <p:cNvSpPr/>
          <p:nvPr/>
        </p:nvSpPr>
        <p:spPr>
          <a:xfrm>
            <a:off x="1285875" y="3305845"/>
            <a:ext cx="444352" cy="523220"/>
          </a:xfrm>
          <a:prstGeom prst="rect">
            <a:avLst/>
          </a:prstGeom>
        </p:spPr>
        <p:txBody>
          <a:bodyPr wrap="none">
            <a:spAutoFit/>
          </a:bodyPr>
          <a:lstStyle/>
          <a:p>
            <a:r>
              <a:rPr lang="fr-CA" sz="2800" b="1" dirty="0">
                <a:solidFill>
                  <a:srgbClr val="FF0000"/>
                </a:solidFill>
                <a:latin typeface="Frutiger-Roman"/>
              </a:rPr>
              <a:t>B</a:t>
            </a:r>
            <a:endParaRPr lang="fr-CA" sz="2800" b="1" dirty="0">
              <a:solidFill>
                <a:srgbClr val="FF0000"/>
              </a:solidFill>
            </a:endParaRPr>
          </a:p>
        </p:txBody>
      </p:sp>
      <p:sp>
        <p:nvSpPr>
          <p:cNvPr id="24" name="Rectangle 23">
            <a:extLst>
              <a:ext uri="{FF2B5EF4-FFF2-40B4-BE49-F238E27FC236}">
                <a16:creationId xmlns:a16="http://schemas.microsoft.com/office/drawing/2014/main" id="{FB0BACFC-C643-4791-AA17-CC5DF2CF8799}"/>
              </a:ext>
            </a:extLst>
          </p:cNvPr>
          <p:cNvSpPr/>
          <p:nvPr/>
        </p:nvSpPr>
        <p:spPr>
          <a:xfrm>
            <a:off x="3131415" y="3217928"/>
            <a:ext cx="444352" cy="523220"/>
          </a:xfrm>
          <a:prstGeom prst="rect">
            <a:avLst/>
          </a:prstGeom>
        </p:spPr>
        <p:txBody>
          <a:bodyPr wrap="none">
            <a:spAutoFit/>
          </a:bodyPr>
          <a:lstStyle/>
          <a:p>
            <a:r>
              <a:rPr lang="fr-CA" sz="2800" b="1" dirty="0">
                <a:solidFill>
                  <a:srgbClr val="FF0000"/>
                </a:solidFill>
                <a:latin typeface="Frutiger-Roman"/>
              </a:rPr>
              <a:t>C</a:t>
            </a:r>
            <a:endParaRPr lang="fr-CA" sz="2800" b="1" dirty="0">
              <a:solidFill>
                <a:srgbClr val="FF0000"/>
              </a:solidFill>
            </a:endParaRPr>
          </a:p>
        </p:txBody>
      </p:sp>
      <p:cxnSp>
        <p:nvCxnSpPr>
          <p:cNvPr id="9" name="Connecteur droit avec flèche 8">
            <a:extLst>
              <a:ext uri="{FF2B5EF4-FFF2-40B4-BE49-F238E27FC236}">
                <a16:creationId xmlns:a16="http://schemas.microsoft.com/office/drawing/2014/main" id="{8A219730-59EC-470E-B42C-868391EBB9F2}"/>
              </a:ext>
            </a:extLst>
          </p:cNvPr>
          <p:cNvCxnSpPr/>
          <p:nvPr/>
        </p:nvCxnSpPr>
        <p:spPr>
          <a:xfrm>
            <a:off x="2667000" y="2288829"/>
            <a:ext cx="266700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5" name="Connecteur droit avec flèche 24">
            <a:extLst>
              <a:ext uri="{FF2B5EF4-FFF2-40B4-BE49-F238E27FC236}">
                <a16:creationId xmlns:a16="http://schemas.microsoft.com/office/drawing/2014/main" id="{5BAA2757-AD13-43E0-B5A0-05979BC1F4E3}"/>
              </a:ext>
            </a:extLst>
          </p:cNvPr>
          <p:cNvCxnSpPr>
            <a:cxnSpLocks/>
          </p:cNvCxnSpPr>
          <p:nvPr/>
        </p:nvCxnSpPr>
        <p:spPr>
          <a:xfrm>
            <a:off x="1730227" y="3592336"/>
            <a:ext cx="447905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6" name="Connecteur droit avec flèche 25">
            <a:extLst>
              <a:ext uri="{FF2B5EF4-FFF2-40B4-BE49-F238E27FC236}">
                <a16:creationId xmlns:a16="http://schemas.microsoft.com/office/drawing/2014/main" id="{0A5C7C4C-CFFE-4E4A-ABCD-785F79C82F97}"/>
              </a:ext>
            </a:extLst>
          </p:cNvPr>
          <p:cNvCxnSpPr>
            <a:cxnSpLocks/>
          </p:cNvCxnSpPr>
          <p:nvPr/>
        </p:nvCxnSpPr>
        <p:spPr>
          <a:xfrm>
            <a:off x="3102842" y="3584230"/>
            <a:ext cx="177395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7" name="Rectangle 26">
            <a:extLst>
              <a:ext uri="{FF2B5EF4-FFF2-40B4-BE49-F238E27FC236}">
                <a16:creationId xmlns:a16="http://schemas.microsoft.com/office/drawing/2014/main" id="{C589EAEF-C88E-44EA-A034-AC88148A5F1A}"/>
              </a:ext>
            </a:extLst>
          </p:cNvPr>
          <p:cNvSpPr/>
          <p:nvPr/>
        </p:nvSpPr>
        <p:spPr>
          <a:xfrm>
            <a:off x="5281654" y="1815715"/>
            <a:ext cx="486030" cy="523220"/>
          </a:xfrm>
          <a:prstGeom prst="rect">
            <a:avLst/>
          </a:prstGeom>
        </p:spPr>
        <p:txBody>
          <a:bodyPr wrap="none">
            <a:spAutoFit/>
          </a:bodyPr>
          <a:lstStyle/>
          <a:p>
            <a:r>
              <a:rPr lang="fr-CA" sz="2800" b="1" dirty="0">
                <a:solidFill>
                  <a:srgbClr val="FF0000"/>
                </a:solidFill>
                <a:latin typeface="Frutiger-Roman"/>
              </a:rPr>
              <a:t>A’</a:t>
            </a:r>
            <a:endParaRPr lang="fr-CA" sz="2800" b="1" dirty="0">
              <a:solidFill>
                <a:srgbClr val="FF0000"/>
              </a:solidFill>
            </a:endParaRPr>
          </a:p>
        </p:txBody>
      </p:sp>
      <p:sp>
        <p:nvSpPr>
          <p:cNvPr id="28" name="Rectangle 27">
            <a:extLst>
              <a:ext uri="{FF2B5EF4-FFF2-40B4-BE49-F238E27FC236}">
                <a16:creationId xmlns:a16="http://schemas.microsoft.com/office/drawing/2014/main" id="{4912FB66-9CF8-43D3-A040-D718B293EFBF}"/>
              </a:ext>
            </a:extLst>
          </p:cNvPr>
          <p:cNvSpPr/>
          <p:nvPr/>
        </p:nvSpPr>
        <p:spPr>
          <a:xfrm>
            <a:off x="6229327" y="3216240"/>
            <a:ext cx="479618" cy="523220"/>
          </a:xfrm>
          <a:prstGeom prst="rect">
            <a:avLst/>
          </a:prstGeom>
        </p:spPr>
        <p:txBody>
          <a:bodyPr wrap="none">
            <a:spAutoFit/>
          </a:bodyPr>
          <a:lstStyle/>
          <a:p>
            <a:r>
              <a:rPr lang="fr-CA" sz="2800" b="1" dirty="0">
                <a:solidFill>
                  <a:srgbClr val="FF0000"/>
                </a:solidFill>
                <a:latin typeface="Frutiger-Roman"/>
              </a:rPr>
              <a:t>B’</a:t>
            </a:r>
            <a:endParaRPr lang="fr-CA" sz="2800" b="1" dirty="0">
              <a:solidFill>
                <a:srgbClr val="FF0000"/>
              </a:solidFill>
            </a:endParaRPr>
          </a:p>
        </p:txBody>
      </p:sp>
      <p:sp>
        <p:nvSpPr>
          <p:cNvPr id="29" name="Rectangle 28">
            <a:extLst>
              <a:ext uri="{FF2B5EF4-FFF2-40B4-BE49-F238E27FC236}">
                <a16:creationId xmlns:a16="http://schemas.microsoft.com/office/drawing/2014/main" id="{F5E2E7CE-2E9D-4701-976D-C9A368AA5BD9}"/>
              </a:ext>
            </a:extLst>
          </p:cNvPr>
          <p:cNvSpPr/>
          <p:nvPr/>
        </p:nvSpPr>
        <p:spPr>
          <a:xfrm>
            <a:off x="4473702" y="3480365"/>
            <a:ext cx="479298" cy="523220"/>
          </a:xfrm>
          <a:prstGeom prst="rect">
            <a:avLst/>
          </a:prstGeom>
        </p:spPr>
        <p:txBody>
          <a:bodyPr wrap="none">
            <a:spAutoFit/>
          </a:bodyPr>
          <a:lstStyle/>
          <a:p>
            <a:r>
              <a:rPr lang="fr-CA" sz="2800" b="1" dirty="0">
                <a:solidFill>
                  <a:srgbClr val="FF0000"/>
                </a:solidFill>
                <a:latin typeface="Frutiger-Roman"/>
              </a:rPr>
              <a:t>C’</a:t>
            </a:r>
            <a:endParaRPr lang="fr-CA" sz="2800" b="1" dirty="0">
              <a:solidFill>
                <a:srgbClr val="FF0000"/>
              </a:solidFill>
            </a:endParaRPr>
          </a:p>
        </p:txBody>
      </p:sp>
      <p:sp>
        <p:nvSpPr>
          <p:cNvPr id="18" name="Organigramme : Connecteur 17">
            <a:extLst>
              <a:ext uri="{FF2B5EF4-FFF2-40B4-BE49-F238E27FC236}">
                <a16:creationId xmlns:a16="http://schemas.microsoft.com/office/drawing/2014/main" id="{16AE121F-9DAD-4D0B-8F11-64C7916C2972}"/>
              </a:ext>
            </a:extLst>
          </p:cNvPr>
          <p:cNvSpPr/>
          <p:nvPr/>
        </p:nvSpPr>
        <p:spPr>
          <a:xfrm>
            <a:off x="5268723" y="2262735"/>
            <a:ext cx="79869" cy="762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rganigramme : Connecteur 18">
            <a:extLst>
              <a:ext uri="{FF2B5EF4-FFF2-40B4-BE49-F238E27FC236}">
                <a16:creationId xmlns:a16="http://schemas.microsoft.com/office/drawing/2014/main" id="{75D0D0B8-524E-4E54-B33C-C48C19120FC8}"/>
              </a:ext>
            </a:extLst>
          </p:cNvPr>
          <p:cNvSpPr/>
          <p:nvPr/>
        </p:nvSpPr>
        <p:spPr>
          <a:xfrm>
            <a:off x="4833196" y="3543301"/>
            <a:ext cx="79869" cy="762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rganigramme : Connecteur 19">
            <a:extLst>
              <a:ext uri="{FF2B5EF4-FFF2-40B4-BE49-F238E27FC236}">
                <a16:creationId xmlns:a16="http://schemas.microsoft.com/office/drawing/2014/main" id="{0AD59966-B257-4137-98BB-06A65C399DDD}"/>
              </a:ext>
            </a:extLst>
          </p:cNvPr>
          <p:cNvSpPr/>
          <p:nvPr/>
        </p:nvSpPr>
        <p:spPr>
          <a:xfrm>
            <a:off x="6173222" y="3543301"/>
            <a:ext cx="79869" cy="762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8730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3" cstate="print"/>
          <a:stretch>
            <a:fillRect/>
          </a:stretch>
        </p:blipFill>
        <p:spPr>
          <a:xfrm>
            <a:off x="8129015" y="0"/>
            <a:ext cx="1167383" cy="1752600"/>
          </a:xfrm>
          <a:prstGeom prst="rect">
            <a:avLst/>
          </a:prstGeom>
        </p:spPr>
      </p:pic>
      <p:sp>
        <p:nvSpPr>
          <p:cNvPr id="135" name="Rectangle 134"/>
          <p:cNvSpPr/>
          <p:nvPr/>
        </p:nvSpPr>
        <p:spPr>
          <a:xfrm>
            <a:off x="928689" y="285862"/>
            <a:ext cx="7186040" cy="1077218"/>
          </a:xfrm>
          <a:prstGeom prst="rect">
            <a:avLst/>
          </a:prstGeom>
        </p:spPr>
        <p:txBody>
          <a:bodyPr wrap="square">
            <a:spAutoFit/>
          </a:bodyPr>
          <a:lstStyle/>
          <a:p>
            <a:r>
              <a:rPr lang="fr-CA" sz="3200" dirty="0">
                <a:latin typeface="Frutiger-Roman"/>
              </a:rPr>
              <a:t>Effectue la réflexion du triangle ABC par rapport à l’axe des y</a:t>
            </a:r>
            <a:endParaRPr lang="fr-CA" sz="3200" dirty="0"/>
          </a:p>
        </p:txBody>
      </p:sp>
      <p:pic>
        <p:nvPicPr>
          <p:cNvPr id="136" name="Image 135">
            <a:extLst>
              <a:ext uri="{FF2B5EF4-FFF2-40B4-BE49-F238E27FC236}">
                <a16:creationId xmlns:a16="http://schemas.microsoft.com/office/drawing/2014/main" id="{5E75FF73-3787-46AB-8D67-CCD68A41B60D}"/>
              </a:ext>
            </a:extLst>
          </p:cNvPr>
          <p:cNvPicPr>
            <a:picLocks noChangeAspect="1"/>
          </p:cNvPicPr>
          <p:nvPr/>
        </p:nvPicPr>
        <p:blipFill>
          <a:blip r:embed="rId4"/>
          <a:stretch>
            <a:fillRect/>
          </a:stretch>
        </p:blipFill>
        <p:spPr>
          <a:xfrm>
            <a:off x="1455705" y="1323356"/>
            <a:ext cx="5217605" cy="5301624"/>
          </a:xfrm>
          <a:prstGeom prst="rect">
            <a:avLst/>
          </a:prstGeom>
        </p:spPr>
      </p:pic>
      <p:sp>
        <p:nvSpPr>
          <p:cNvPr id="21" name="Triangle isocèle 20">
            <a:extLst>
              <a:ext uri="{FF2B5EF4-FFF2-40B4-BE49-F238E27FC236}">
                <a16:creationId xmlns:a16="http://schemas.microsoft.com/office/drawing/2014/main" id="{814BDC2C-7871-4B1D-80C3-68333D99F186}"/>
              </a:ext>
            </a:extLst>
          </p:cNvPr>
          <p:cNvSpPr/>
          <p:nvPr/>
        </p:nvSpPr>
        <p:spPr>
          <a:xfrm>
            <a:off x="1758801" y="2288829"/>
            <a:ext cx="1344041" cy="1292572"/>
          </a:xfrm>
          <a:prstGeom prst="triangle">
            <a:avLst>
              <a:gd name="adj" fmla="val 65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A4258927-655C-4602-B9F5-8BA28D4F2AC9}"/>
              </a:ext>
            </a:extLst>
          </p:cNvPr>
          <p:cNvSpPr/>
          <p:nvPr/>
        </p:nvSpPr>
        <p:spPr>
          <a:xfrm>
            <a:off x="2286000" y="1815715"/>
            <a:ext cx="444352" cy="523220"/>
          </a:xfrm>
          <a:prstGeom prst="rect">
            <a:avLst/>
          </a:prstGeom>
        </p:spPr>
        <p:txBody>
          <a:bodyPr wrap="none">
            <a:spAutoFit/>
          </a:bodyPr>
          <a:lstStyle/>
          <a:p>
            <a:r>
              <a:rPr lang="fr-CA" sz="2800" b="1" dirty="0">
                <a:solidFill>
                  <a:srgbClr val="FF0000"/>
                </a:solidFill>
                <a:latin typeface="Frutiger-Roman"/>
              </a:rPr>
              <a:t>A</a:t>
            </a:r>
            <a:endParaRPr lang="fr-CA" sz="2800" b="1" dirty="0">
              <a:solidFill>
                <a:srgbClr val="FF0000"/>
              </a:solidFill>
            </a:endParaRPr>
          </a:p>
        </p:txBody>
      </p:sp>
      <p:sp>
        <p:nvSpPr>
          <p:cNvPr id="23" name="Rectangle 22">
            <a:extLst>
              <a:ext uri="{FF2B5EF4-FFF2-40B4-BE49-F238E27FC236}">
                <a16:creationId xmlns:a16="http://schemas.microsoft.com/office/drawing/2014/main" id="{6F59A991-364B-4F01-9073-F94DE65DA83C}"/>
              </a:ext>
            </a:extLst>
          </p:cNvPr>
          <p:cNvSpPr/>
          <p:nvPr/>
        </p:nvSpPr>
        <p:spPr>
          <a:xfrm>
            <a:off x="1285875" y="3305845"/>
            <a:ext cx="444352" cy="523220"/>
          </a:xfrm>
          <a:prstGeom prst="rect">
            <a:avLst/>
          </a:prstGeom>
        </p:spPr>
        <p:txBody>
          <a:bodyPr wrap="none">
            <a:spAutoFit/>
          </a:bodyPr>
          <a:lstStyle/>
          <a:p>
            <a:r>
              <a:rPr lang="fr-CA" sz="2800" b="1" dirty="0">
                <a:solidFill>
                  <a:srgbClr val="FF0000"/>
                </a:solidFill>
                <a:latin typeface="Frutiger-Roman"/>
              </a:rPr>
              <a:t>B</a:t>
            </a:r>
            <a:endParaRPr lang="fr-CA" sz="2800" b="1" dirty="0">
              <a:solidFill>
                <a:srgbClr val="FF0000"/>
              </a:solidFill>
            </a:endParaRPr>
          </a:p>
        </p:txBody>
      </p:sp>
      <p:sp>
        <p:nvSpPr>
          <p:cNvPr id="24" name="Rectangle 23">
            <a:extLst>
              <a:ext uri="{FF2B5EF4-FFF2-40B4-BE49-F238E27FC236}">
                <a16:creationId xmlns:a16="http://schemas.microsoft.com/office/drawing/2014/main" id="{FB0BACFC-C643-4791-AA17-CC5DF2CF8799}"/>
              </a:ext>
            </a:extLst>
          </p:cNvPr>
          <p:cNvSpPr/>
          <p:nvPr/>
        </p:nvSpPr>
        <p:spPr>
          <a:xfrm>
            <a:off x="3131415" y="3217928"/>
            <a:ext cx="444352" cy="523220"/>
          </a:xfrm>
          <a:prstGeom prst="rect">
            <a:avLst/>
          </a:prstGeom>
        </p:spPr>
        <p:txBody>
          <a:bodyPr wrap="none">
            <a:spAutoFit/>
          </a:bodyPr>
          <a:lstStyle/>
          <a:p>
            <a:r>
              <a:rPr lang="fr-CA" sz="2800" b="1" dirty="0">
                <a:solidFill>
                  <a:srgbClr val="FF0000"/>
                </a:solidFill>
                <a:latin typeface="Frutiger-Roman"/>
              </a:rPr>
              <a:t>C</a:t>
            </a:r>
            <a:endParaRPr lang="fr-CA" sz="2800" b="1" dirty="0">
              <a:solidFill>
                <a:srgbClr val="FF0000"/>
              </a:solidFill>
            </a:endParaRPr>
          </a:p>
        </p:txBody>
      </p:sp>
      <p:sp>
        <p:nvSpPr>
          <p:cNvPr id="27" name="Rectangle 26">
            <a:extLst>
              <a:ext uri="{FF2B5EF4-FFF2-40B4-BE49-F238E27FC236}">
                <a16:creationId xmlns:a16="http://schemas.microsoft.com/office/drawing/2014/main" id="{C589EAEF-C88E-44EA-A034-AC88148A5F1A}"/>
              </a:ext>
            </a:extLst>
          </p:cNvPr>
          <p:cNvSpPr/>
          <p:nvPr/>
        </p:nvSpPr>
        <p:spPr>
          <a:xfrm>
            <a:off x="5281654" y="1815715"/>
            <a:ext cx="486030" cy="523220"/>
          </a:xfrm>
          <a:prstGeom prst="rect">
            <a:avLst/>
          </a:prstGeom>
        </p:spPr>
        <p:txBody>
          <a:bodyPr wrap="none">
            <a:spAutoFit/>
          </a:bodyPr>
          <a:lstStyle/>
          <a:p>
            <a:r>
              <a:rPr lang="fr-CA" sz="2800" b="1" dirty="0">
                <a:solidFill>
                  <a:srgbClr val="FF0000"/>
                </a:solidFill>
                <a:latin typeface="Frutiger-Roman"/>
              </a:rPr>
              <a:t>A’</a:t>
            </a:r>
            <a:endParaRPr lang="fr-CA" sz="2800" b="1" dirty="0">
              <a:solidFill>
                <a:srgbClr val="FF0000"/>
              </a:solidFill>
            </a:endParaRPr>
          </a:p>
        </p:txBody>
      </p:sp>
      <p:sp>
        <p:nvSpPr>
          <p:cNvPr id="28" name="Rectangle 27">
            <a:extLst>
              <a:ext uri="{FF2B5EF4-FFF2-40B4-BE49-F238E27FC236}">
                <a16:creationId xmlns:a16="http://schemas.microsoft.com/office/drawing/2014/main" id="{4912FB66-9CF8-43D3-A040-D718B293EFBF}"/>
              </a:ext>
            </a:extLst>
          </p:cNvPr>
          <p:cNvSpPr/>
          <p:nvPr/>
        </p:nvSpPr>
        <p:spPr>
          <a:xfrm>
            <a:off x="6229327" y="3216240"/>
            <a:ext cx="479618" cy="523220"/>
          </a:xfrm>
          <a:prstGeom prst="rect">
            <a:avLst/>
          </a:prstGeom>
        </p:spPr>
        <p:txBody>
          <a:bodyPr wrap="none">
            <a:spAutoFit/>
          </a:bodyPr>
          <a:lstStyle/>
          <a:p>
            <a:r>
              <a:rPr lang="fr-CA" sz="2800" b="1" dirty="0">
                <a:solidFill>
                  <a:srgbClr val="FF0000"/>
                </a:solidFill>
                <a:latin typeface="Frutiger-Roman"/>
              </a:rPr>
              <a:t>B’</a:t>
            </a:r>
            <a:endParaRPr lang="fr-CA" sz="2800" b="1" dirty="0">
              <a:solidFill>
                <a:srgbClr val="FF0000"/>
              </a:solidFill>
            </a:endParaRPr>
          </a:p>
        </p:txBody>
      </p:sp>
      <p:sp>
        <p:nvSpPr>
          <p:cNvPr id="29" name="Rectangle 28">
            <a:extLst>
              <a:ext uri="{FF2B5EF4-FFF2-40B4-BE49-F238E27FC236}">
                <a16:creationId xmlns:a16="http://schemas.microsoft.com/office/drawing/2014/main" id="{F5E2E7CE-2E9D-4701-976D-C9A368AA5BD9}"/>
              </a:ext>
            </a:extLst>
          </p:cNvPr>
          <p:cNvSpPr/>
          <p:nvPr/>
        </p:nvSpPr>
        <p:spPr>
          <a:xfrm>
            <a:off x="4473702" y="3480365"/>
            <a:ext cx="479298" cy="523220"/>
          </a:xfrm>
          <a:prstGeom prst="rect">
            <a:avLst/>
          </a:prstGeom>
        </p:spPr>
        <p:txBody>
          <a:bodyPr wrap="none">
            <a:spAutoFit/>
          </a:bodyPr>
          <a:lstStyle/>
          <a:p>
            <a:r>
              <a:rPr lang="fr-CA" sz="2800" b="1" dirty="0">
                <a:solidFill>
                  <a:srgbClr val="FF0000"/>
                </a:solidFill>
                <a:latin typeface="Frutiger-Roman"/>
              </a:rPr>
              <a:t>C’</a:t>
            </a:r>
            <a:endParaRPr lang="fr-CA" sz="2800" b="1" dirty="0">
              <a:solidFill>
                <a:srgbClr val="FF0000"/>
              </a:solidFill>
            </a:endParaRPr>
          </a:p>
        </p:txBody>
      </p:sp>
      <p:sp>
        <p:nvSpPr>
          <p:cNvPr id="31" name="Triangle isocèle 30">
            <a:extLst>
              <a:ext uri="{FF2B5EF4-FFF2-40B4-BE49-F238E27FC236}">
                <a16:creationId xmlns:a16="http://schemas.microsoft.com/office/drawing/2014/main" id="{A4524D59-EF72-4E2A-81D4-2D4D574D2CBC}"/>
              </a:ext>
            </a:extLst>
          </p:cNvPr>
          <p:cNvSpPr/>
          <p:nvPr/>
        </p:nvSpPr>
        <p:spPr>
          <a:xfrm>
            <a:off x="4837110" y="2315332"/>
            <a:ext cx="1344041" cy="1292572"/>
          </a:xfrm>
          <a:prstGeom prst="triangle">
            <a:avLst>
              <a:gd name="adj" fmla="val 362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rganigramme : Connecteur 4">
            <a:extLst>
              <a:ext uri="{FF2B5EF4-FFF2-40B4-BE49-F238E27FC236}">
                <a16:creationId xmlns:a16="http://schemas.microsoft.com/office/drawing/2014/main" id="{680640D1-453F-41AE-97F2-A4B45706D521}"/>
              </a:ext>
            </a:extLst>
          </p:cNvPr>
          <p:cNvSpPr/>
          <p:nvPr/>
        </p:nvSpPr>
        <p:spPr>
          <a:xfrm>
            <a:off x="5268723" y="2262735"/>
            <a:ext cx="79869" cy="762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rganigramme : Connecteur 18">
            <a:extLst>
              <a:ext uri="{FF2B5EF4-FFF2-40B4-BE49-F238E27FC236}">
                <a16:creationId xmlns:a16="http://schemas.microsoft.com/office/drawing/2014/main" id="{B9CB9C5C-F9E4-4AB4-8779-A18A4AA59280}"/>
              </a:ext>
            </a:extLst>
          </p:cNvPr>
          <p:cNvSpPr/>
          <p:nvPr/>
        </p:nvSpPr>
        <p:spPr>
          <a:xfrm>
            <a:off x="4812159" y="3543301"/>
            <a:ext cx="79869" cy="762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rganigramme : Connecteur 19">
            <a:extLst>
              <a:ext uri="{FF2B5EF4-FFF2-40B4-BE49-F238E27FC236}">
                <a16:creationId xmlns:a16="http://schemas.microsoft.com/office/drawing/2014/main" id="{7E25918C-7447-4369-9DA2-BD0C715CEA2C}"/>
              </a:ext>
            </a:extLst>
          </p:cNvPr>
          <p:cNvSpPr/>
          <p:nvPr/>
        </p:nvSpPr>
        <p:spPr>
          <a:xfrm>
            <a:off x="6160501" y="3581401"/>
            <a:ext cx="79869" cy="762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4523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pic>
        <p:nvPicPr>
          <p:cNvPr id="9" name="Image 8">
            <a:extLst>
              <a:ext uri="{FF2B5EF4-FFF2-40B4-BE49-F238E27FC236}">
                <a16:creationId xmlns:a16="http://schemas.microsoft.com/office/drawing/2014/main" id="{1DD216D9-DA8C-480C-8A60-F2CEBE90FA3C}"/>
              </a:ext>
            </a:extLst>
          </p:cNvPr>
          <p:cNvPicPr>
            <a:picLocks noChangeAspect="1"/>
          </p:cNvPicPr>
          <p:nvPr/>
        </p:nvPicPr>
        <p:blipFill>
          <a:blip r:embed="rId3"/>
          <a:stretch>
            <a:fillRect/>
          </a:stretch>
        </p:blipFill>
        <p:spPr>
          <a:xfrm>
            <a:off x="685800" y="1195011"/>
            <a:ext cx="5943600" cy="5387291"/>
          </a:xfrm>
          <a:prstGeom prst="rect">
            <a:avLst/>
          </a:prstGeom>
        </p:spPr>
      </p:pic>
      <p:sp>
        <p:nvSpPr>
          <p:cNvPr id="5" name="Rectangle 4"/>
          <p:cNvSpPr/>
          <p:nvPr/>
        </p:nvSpPr>
        <p:spPr>
          <a:xfrm>
            <a:off x="1523999" y="331340"/>
            <a:ext cx="6591511" cy="830997"/>
          </a:xfrm>
          <a:prstGeom prst="rect">
            <a:avLst/>
          </a:prstGeom>
        </p:spPr>
        <p:txBody>
          <a:bodyPr wrap="square">
            <a:spAutoFit/>
          </a:bodyPr>
          <a:lstStyle/>
          <a:p>
            <a:r>
              <a:rPr lang="fr-FR" sz="2400" dirty="0">
                <a:latin typeface="Frutiger-Roman"/>
              </a:rPr>
              <a:t>Effectue la réflexion du triangle ABC par rapport à la droite rouge</a:t>
            </a:r>
          </a:p>
        </p:txBody>
      </p:sp>
      <p:grpSp>
        <p:nvGrpSpPr>
          <p:cNvPr id="19" name="Groupe 18">
            <a:extLst>
              <a:ext uri="{FF2B5EF4-FFF2-40B4-BE49-F238E27FC236}">
                <a16:creationId xmlns:a16="http://schemas.microsoft.com/office/drawing/2014/main" id="{103A1B44-6E7C-441A-A71A-2823EBF11792}"/>
              </a:ext>
            </a:extLst>
          </p:cNvPr>
          <p:cNvGrpSpPr/>
          <p:nvPr/>
        </p:nvGrpSpPr>
        <p:grpSpPr>
          <a:xfrm>
            <a:off x="1226735" y="1067166"/>
            <a:ext cx="2935483" cy="2421371"/>
            <a:chOff x="1202786" y="1544482"/>
            <a:chExt cx="2935483" cy="2421371"/>
          </a:xfrm>
        </p:grpSpPr>
        <p:sp>
          <p:nvSpPr>
            <p:cNvPr id="10" name="Triangle isocèle 9">
              <a:extLst>
                <a:ext uri="{FF2B5EF4-FFF2-40B4-BE49-F238E27FC236}">
                  <a16:creationId xmlns:a16="http://schemas.microsoft.com/office/drawing/2014/main" id="{4FB56A89-9A1F-4506-AC50-E740DE398F46}"/>
                </a:ext>
              </a:extLst>
            </p:cNvPr>
            <p:cNvSpPr/>
            <p:nvPr/>
          </p:nvSpPr>
          <p:spPr>
            <a:xfrm>
              <a:off x="1647138" y="2029351"/>
              <a:ext cx="2010462" cy="1859305"/>
            </a:xfrm>
            <a:prstGeom prst="triangle">
              <a:avLst>
                <a:gd name="adj" fmla="val 76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2819400" y="1544482"/>
              <a:ext cx="444352" cy="523220"/>
            </a:xfrm>
            <a:prstGeom prst="rect">
              <a:avLst/>
            </a:prstGeom>
          </p:spPr>
          <p:txBody>
            <a:bodyPr wrap="none">
              <a:spAutoFit/>
            </a:bodyPr>
            <a:lstStyle/>
            <a:p>
              <a:r>
                <a:rPr lang="fr-CA" sz="2800" b="1" dirty="0">
                  <a:solidFill>
                    <a:srgbClr val="FF0000"/>
                  </a:solidFill>
                  <a:latin typeface="Frutiger-Roman"/>
                </a:rPr>
                <a:t>A</a:t>
              </a:r>
              <a:endParaRPr lang="fr-CA" sz="2800" b="1" dirty="0">
                <a:solidFill>
                  <a:srgbClr val="FF0000"/>
                </a:solidFill>
              </a:endParaRPr>
            </a:p>
          </p:txBody>
        </p:sp>
        <p:sp>
          <p:nvSpPr>
            <p:cNvPr id="11" name="Rectangle 10"/>
            <p:cNvSpPr/>
            <p:nvPr/>
          </p:nvSpPr>
          <p:spPr>
            <a:xfrm>
              <a:off x="1202786" y="3403468"/>
              <a:ext cx="444352" cy="523220"/>
            </a:xfrm>
            <a:prstGeom prst="rect">
              <a:avLst/>
            </a:prstGeom>
          </p:spPr>
          <p:txBody>
            <a:bodyPr wrap="none">
              <a:spAutoFit/>
            </a:bodyPr>
            <a:lstStyle/>
            <a:p>
              <a:r>
                <a:rPr lang="fr-CA" sz="2800" b="1" dirty="0">
                  <a:solidFill>
                    <a:srgbClr val="FF0000"/>
                  </a:solidFill>
                  <a:latin typeface="Frutiger-Roman"/>
                </a:rPr>
                <a:t>B</a:t>
              </a:r>
              <a:endParaRPr lang="fr-CA" sz="2800" b="1" dirty="0">
                <a:solidFill>
                  <a:srgbClr val="FF0000"/>
                </a:solidFill>
              </a:endParaRPr>
            </a:p>
          </p:txBody>
        </p:sp>
        <p:sp>
          <p:nvSpPr>
            <p:cNvPr id="12" name="Rectangle 11"/>
            <p:cNvSpPr/>
            <p:nvPr/>
          </p:nvSpPr>
          <p:spPr>
            <a:xfrm>
              <a:off x="3693917" y="3442633"/>
              <a:ext cx="444352" cy="523220"/>
            </a:xfrm>
            <a:prstGeom prst="rect">
              <a:avLst/>
            </a:prstGeom>
          </p:spPr>
          <p:txBody>
            <a:bodyPr wrap="none">
              <a:spAutoFit/>
            </a:bodyPr>
            <a:lstStyle/>
            <a:p>
              <a:r>
                <a:rPr lang="fr-CA" sz="2800" b="1" dirty="0">
                  <a:solidFill>
                    <a:srgbClr val="FF0000"/>
                  </a:solidFill>
                  <a:latin typeface="Frutiger-Roman"/>
                </a:rPr>
                <a:t>C</a:t>
              </a:r>
              <a:endParaRPr lang="fr-CA" sz="2800" b="1" dirty="0">
                <a:solidFill>
                  <a:srgbClr val="FF0000"/>
                </a:solidFill>
              </a:endParaRPr>
            </a:p>
          </p:txBody>
        </p:sp>
      </p:grpSp>
      <p:sp>
        <p:nvSpPr>
          <p:cNvPr id="7" name="Organigramme : Connecteur 6"/>
          <p:cNvSpPr/>
          <p:nvPr/>
        </p:nvSpPr>
        <p:spPr>
          <a:xfrm flipV="1">
            <a:off x="6163355" y="4343400"/>
            <a:ext cx="85045" cy="63628"/>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Organigramme : Connecteur 12"/>
          <p:cNvSpPr/>
          <p:nvPr/>
        </p:nvSpPr>
        <p:spPr>
          <a:xfrm flipV="1">
            <a:off x="4181935" y="5730767"/>
            <a:ext cx="85045" cy="63628"/>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Organigramme : Connecteur 13"/>
          <p:cNvSpPr/>
          <p:nvPr/>
        </p:nvSpPr>
        <p:spPr>
          <a:xfrm flipH="1" flipV="1">
            <a:off x="4148259" y="3837790"/>
            <a:ext cx="76200" cy="101732"/>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Triangle isocèle 14">
            <a:extLst>
              <a:ext uri="{FF2B5EF4-FFF2-40B4-BE49-F238E27FC236}">
                <a16:creationId xmlns:a16="http://schemas.microsoft.com/office/drawing/2014/main" id="{4FB56A89-9A1F-4506-AC50-E740DE398F46}"/>
              </a:ext>
            </a:extLst>
          </p:cNvPr>
          <p:cNvSpPr/>
          <p:nvPr/>
        </p:nvSpPr>
        <p:spPr>
          <a:xfrm rot="11641153">
            <a:off x="3957629" y="4073085"/>
            <a:ext cx="2010462" cy="1859305"/>
          </a:xfrm>
          <a:prstGeom prst="triangle">
            <a:avLst>
              <a:gd name="adj" fmla="val 76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224459" y="5679041"/>
            <a:ext cx="543739" cy="523220"/>
          </a:xfrm>
          <a:prstGeom prst="rect">
            <a:avLst/>
          </a:prstGeom>
        </p:spPr>
        <p:txBody>
          <a:bodyPr wrap="none">
            <a:spAutoFit/>
          </a:bodyPr>
          <a:lstStyle/>
          <a:p>
            <a:r>
              <a:rPr lang="fr-CA" sz="2800" b="1" dirty="0">
                <a:solidFill>
                  <a:srgbClr val="FF0000"/>
                </a:solidFill>
                <a:latin typeface="Frutiger-Roman"/>
              </a:rPr>
              <a:t>B’</a:t>
            </a:r>
            <a:endParaRPr lang="fr-CA" sz="2800" b="1" dirty="0">
              <a:solidFill>
                <a:srgbClr val="FF0000"/>
              </a:solidFill>
            </a:endParaRPr>
          </a:p>
        </p:txBody>
      </p:sp>
      <p:sp>
        <p:nvSpPr>
          <p:cNvPr id="18" name="Rectangle 17"/>
          <p:cNvSpPr/>
          <p:nvPr/>
        </p:nvSpPr>
        <p:spPr>
          <a:xfrm>
            <a:off x="4162218" y="3416302"/>
            <a:ext cx="543739" cy="523220"/>
          </a:xfrm>
          <a:prstGeom prst="rect">
            <a:avLst/>
          </a:prstGeom>
        </p:spPr>
        <p:txBody>
          <a:bodyPr wrap="none">
            <a:spAutoFit/>
          </a:bodyPr>
          <a:lstStyle/>
          <a:p>
            <a:r>
              <a:rPr lang="fr-CA" sz="2800" b="1" dirty="0">
                <a:solidFill>
                  <a:srgbClr val="FF0000"/>
                </a:solidFill>
                <a:latin typeface="Frutiger-Roman"/>
              </a:rPr>
              <a:t>C’</a:t>
            </a:r>
            <a:endParaRPr lang="fr-CA" sz="2800" b="1" dirty="0">
              <a:solidFill>
                <a:srgbClr val="FF0000"/>
              </a:solidFill>
            </a:endParaRPr>
          </a:p>
        </p:txBody>
      </p:sp>
      <p:sp>
        <p:nvSpPr>
          <p:cNvPr id="8" name="ZoneTexte 7"/>
          <p:cNvSpPr txBox="1"/>
          <p:nvPr/>
        </p:nvSpPr>
        <p:spPr>
          <a:xfrm>
            <a:off x="6400800" y="2819400"/>
            <a:ext cx="381000" cy="2016666"/>
          </a:xfrm>
          <a:prstGeom prst="rect">
            <a:avLst/>
          </a:prstGeom>
          <a:solidFill>
            <a:schemeClr val="bg1"/>
          </a:solidFill>
          <a:ln>
            <a:noFill/>
          </a:ln>
        </p:spPr>
        <p:txBody>
          <a:bodyPr wrap="square" rtlCol="0">
            <a:spAutoFit/>
          </a:bodyPr>
          <a:lstStyle/>
          <a:p>
            <a:endParaRPr lang="fr-CA" dirty="0"/>
          </a:p>
        </p:txBody>
      </p:sp>
      <p:cxnSp>
        <p:nvCxnSpPr>
          <p:cNvPr id="21" name="Connecteur droit 20">
            <a:extLst>
              <a:ext uri="{FF2B5EF4-FFF2-40B4-BE49-F238E27FC236}">
                <a16:creationId xmlns:a16="http://schemas.microsoft.com/office/drawing/2014/main" id="{C5794E1A-A241-4995-B9C2-D6693F8D11B2}"/>
              </a:ext>
            </a:extLst>
          </p:cNvPr>
          <p:cNvCxnSpPr>
            <a:cxnSpLocks/>
          </p:cNvCxnSpPr>
          <p:nvPr/>
        </p:nvCxnSpPr>
        <p:spPr>
          <a:xfrm flipV="1">
            <a:off x="838200" y="1053530"/>
            <a:ext cx="5943600" cy="545435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D5AA70F9-7D5F-4702-99B7-7CDD4D2786FB}"/>
              </a:ext>
            </a:extLst>
          </p:cNvPr>
          <p:cNvCxnSpPr>
            <a:cxnSpLocks/>
            <a:endCxn id="7" idx="3"/>
          </p:cNvCxnSpPr>
          <p:nvPr/>
        </p:nvCxnSpPr>
        <p:spPr>
          <a:xfrm>
            <a:off x="3241493" y="1552035"/>
            <a:ext cx="2934317" cy="2800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95415CD1-0DB0-40A2-8E69-B49945F069D2}"/>
              </a:ext>
            </a:extLst>
          </p:cNvPr>
          <p:cNvCxnSpPr>
            <a:cxnSpLocks/>
            <a:endCxn id="15" idx="0"/>
          </p:cNvCxnSpPr>
          <p:nvPr/>
        </p:nvCxnSpPr>
        <p:spPr>
          <a:xfrm>
            <a:off x="1691336" y="3442633"/>
            <a:ext cx="2536807" cy="233485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167369" y="3888656"/>
            <a:ext cx="529312" cy="523220"/>
          </a:xfrm>
          <a:prstGeom prst="rect">
            <a:avLst/>
          </a:prstGeom>
        </p:spPr>
        <p:txBody>
          <a:bodyPr wrap="none">
            <a:spAutoFit/>
          </a:bodyPr>
          <a:lstStyle/>
          <a:p>
            <a:r>
              <a:rPr lang="fr-CA" sz="2800" b="1" dirty="0">
                <a:solidFill>
                  <a:srgbClr val="FF0000"/>
                </a:solidFill>
                <a:latin typeface="Frutiger-Roman"/>
              </a:rPr>
              <a:t>A’</a:t>
            </a:r>
            <a:endParaRPr lang="fr-CA" sz="2800" b="1" dirty="0">
              <a:solidFill>
                <a:srgbClr val="FF0000"/>
              </a:solidFill>
            </a:endParaRPr>
          </a:p>
        </p:txBody>
      </p:sp>
    </p:spTree>
    <p:extLst>
      <p:ext uri="{BB962C8B-B14F-4D97-AF65-F5344CB8AC3E}">
        <p14:creationId xmlns:p14="http://schemas.microsoft.com/office/powerpoint/2010/main" val="217453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7" grpId="0"/>
      <p:bldP spid="18"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pic>
        <p:nvPicPr>
          <p:cNvPr id="6" name="Image 5">
            <a:extLst>
              <a:ext uri="{FF2B5EF4-FFF2-40B4-BE49-F238E27FC236}">
                <a16:creationId xmlns:a16="http://schemas.microsoft.com/office/drawing/2014/main" id="{E4C5964E-8BBB-4667-B00E-BE705315D768}"/>
              </a:ext>
            </a:extLst>
          </p:cNvPr>
          <p:cNvPicPr>
            <a:picLocks noChangeAspect="1"/>
          </p:cNvPicPr>
          <p:nvPr/>
        </p:nvPicPr>
        <p:blipFill>
          <a:blip r:embed="rId3"/>
          <a:stretch>
            <a:fillRect/>
          </a:stretch>
        </p:blipFill>
        <p:spPr>
          <a:xfrm>
            <a:off x="838201" y="381000"/>
            <a:ext cx="4714875" cy="5957891"/>
          </a:xfrm>
          <a:prstGeom prst="rect">
            <a:avLst/>
          </a:prstGeom>
        </p:spPr>
      </p:pic>
      <p:sp>
        <p:nvSpPr>
          <p:cNvPr id="8" name="Rectangle 7">
            <a:extLst>
              <a:ext uri="{FF2B5EF4-FFF2-40B4-BE49-F238E27FC236}">
                <a16:creationId xmlns:a16="http://schemas.microsoft.com/office/drawing/2014/main" id="{A6644152-E1B5-4A12-800B-56C24C7E0A2C}"/>
              </a:ext>
            </a:extLst>
          </p:cNvPr>
          <p:cNvSpPr/>
          <p:nvPr/>
        </p:nvSpPr>
        <p:spPr>
          <a:xfrm>
            <a:off x="4571999" y="4239190"/>
            <a:ext cx="37338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CA" sz="4800" b="1" dirty="0">
                <a:latin typeface="Copperplate Gothic Bold" panose="020E0705020206020404" pitchFamily="34" charset="0"/>
                <a:ea typeface="Calibri" panose="020F0502020204030204" pitchFamily="34" charset="0"/>
                <a:cs typeface="Times New Roman" panose="02020603050405020304" pitchFamily="18" charset="0"/>
              </a:rPr>
              <a:t>Exercice Page  6 - 8</a:t>
            </a:r>
          </a:p>
        </p:txBody>
      </p:sp>
    </p:spTree>
    <p:extLst>
      <p:ext uri="{BB962C8B-B14F-4D97-AF65-F5344CB8AC3E}">
        <p14:creationId xmlns:p14="http://schemas.microsoft.com/office/powerpoint/2010/main" val="34967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5B0EEDED-8657-4CFD-94CA-F2A8A7D1867B}"/>
              </a:ext>
            </a:extLst>
          </p:cNvPr>
          <p:cNvSpPr txBox="1">
            <a:spLocks noChangeArrowheads="1"/>
          </p:cNvSpPr>
          <p:nvPr/>
        </p:nvSpPr>
        <p:spPr bwMode="auto">
          <a:xfrm>
            <a:off x="266700" y="2498725"/>
            <a:ext cx="86106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500"/>
              <a:t>ROTATION</a:t>
            </a:r>
          </a:p>
        </p:txBody>
      </p:sp>
      <p:sp>
        <p:nvSpPr>
          <p:cNvPr id="5" name="Rectangle 4">
            <a:extLst>
              <a:ext uri="{FF2B5EF4-FFF2-40B4-BE49-F238E27FC236}">
                <a16:creationId xmlns:a16="http://schemas.microsoft.com/office/drawing/2014/main" id="{B4293B6A-AB32-4E33-91E0-5C4C5140AA89}"/>
              </a:ext>
            </a:extLst>
          </p:cNvPr>
          <p:cNvSpPr/>
          <p:nvPr/>
        </p:nvSpPr>
        <p:spPr>
          <a:xfrm>
            <a:off x="2819400" y="460800"/>
            <a:ext cx="45339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CA" sz="4800" b="1" dirty="0">
                <a:latin typeface="Copperplate Gothic Bold" panose="020E0705020206020404" pitchFamily="34" charset="0"/>
                <a:ea typeface="Calibri" panose="020F0502020204030204" pitchFamily="34" charset="0"/>
                <a:cs typeface="Times New Roman" panose="02020603050405020304" pitchFamily="18" charset="0"/>
              </a:rPr>
              <a:t>La rotation</a:t>
            </a:r>
          </a:p>
        </p:txBody>
      </p:sp>
      <p:pic>
        <p:nvPicPr>
          <p:cNvPr id="6" name="Picture 6">
            <a:extLst>
              <a:ext uri="{FF2B5EF4-FFF2-40B4-BE49-F238E27FC236}">
                <a16:creationId xmlns:a16="http://schemas.microsoft.com/office/drawing/2014/main" id="{9624BFB2-E45E-48EF-A5E0-6F4D1F226A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6861" y="304800"/>
            <a:ext cx="753648" cy="127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96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293B6A-AB32-4E33-91E0-5C4C5140AA89}"/>
              </a:ext>
            </a:extLst>
          </p:cNvPr>
          <p:cNvSpPr/>
          <p:nvPr/>
        </p:nvSpPr>
        <p:spPr>
          <a:xfrm>
            <a:off x="2819400" y="460800"/>
            <a:ext cx="45339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CA" sz="4800" b="1" dirty="0">
                <a:latin typeface="Copperplate Gothic Bold" panose="020E0705020206020404" pitchFamily="34" charset="0"/>
                <a:ea typeface="Calibri" panose="020F0502020204030204" pitchFamily="34" charset="0"/>
                <a:cs typeface="Times New Roman" panose="02020603050405020304" pitchFamily="18" charset="0"/>
              </a:rPr>
              <a:t>La rotation</a:t>
            </a:r>
          </a:p>
        </p:txBody>
      </p:sp>
      <p:pic>
        <p:nvPicPr>
          <p:cNvPr id="6" name="Picture 6">
            <a:extLst>
              <a:ext uri="{FF2B5EF4-FFF2-40B4-BE49-F238E27FC236}">
                <a16:creationId xmlns:a16="http://schemas.microsoft.com/office/drawing/2014/main" id="{9624BFB2-E45E-48EF-A5E0-6F4D1F226A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6861" y="304800"/>
            <a:ext cx="753648" cy="12773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6">
            <a:extLst>
              <a:ext uri="{FF2B5EF4-FFF2-40B4-BE49-F238E27FC236}">
                <a16:creationId xmlns:a16="http://schemas.microsoft.com/office/drawing/2014/main" id="{51BEBAFE-9F6F-4691-AA09-A6936E35B41E}"/>
              </a:ext>
            </a:extLst>
          </p:cNvPr>
          <p:cNvSpPr txBox="1">
            <a:spLocks noChangeArrowheads="1"/>
          </p:cNvSpPr>
          <p:nvPr/>
        </p:nvSpPr>
        <p:spPr bwMode="auto">
          <a:xfrm>
            <a:off x="876299" y="1539847"/>
            <a:ext cx="75438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en-US" sz="3800" dirty="0"/>
              <a:t>Une rotation est une transformation qui fait </a:t>
            </a:r>
            <a:r>
              <a:rPr lang="fr-FR" altLang="en-US" sz="3800" dirty="0">
                <a:highlight>
                  <a:srgbClr val="FFFF00"/>
                </a:highlight>
              </a:rPr>
              <a:t>tourner une figure autour d'un point</a:t>
            </a:r>
            <a:r>
              <a:rPr lang="fr-FR" altLang="en-US" sz="3800" dirty="0"/>
              <a:t>.</a:t>
            </a:r>
            <a:endParaRPr lang="en-US" altLang="en-US" sz="3800" b="1" dirty="0"/>
          </a:p>
        </p:txBody>
      </p:sp>
      <p:sp>
        <p:nvSpPr>
          <p:cNvPr id="9" name="TextBox 4">
            <a:extLst>
              <a:ext uri="{FF2B5EF4-FFF2-40B4-BE49-F238E27FC236}">
                <a16:creationId xmlns:a16="http://schemas.microsoft.com/office/drawing/2014/main" id="{2E86136F-6B23-4A2C-818D-8532941A213A}"/>
              </a:ext>
            </a:extLst>
          </p:cNvPr>
          <p:cNvSpPr txBox="1">
            <a:spLocks noChangeArrowheads="1"/>
          </p:cNvSpPr>
          <p:nvPr/>
        </p:nvSpPr>
        <p:spPr bwMode="auto">
          <a:xfrm>
            <a:off x="681363" y="3471495"/>
            <a:ext cx="808607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en-US" sz="3800" dirty="0"/>
              <a:t>Le point autour duquel une figure tourne est appelé </a:t>
            </a:r>
            <a:r>
              <a:rPr lang="fr-FR" altLang="en-US" sz="3800" dirty="0">
                <a:highlight>
                  <a:srgbClr val="00FF00"/>
                </a:highlight>
              </a:rPr>
              <a:t>le centre de rotation.</a:t>
            </a:r>
          </a:p>
        </p:txBody>
      </p:sp>
      <p:sp>
        <p:nvSpPr>
          <p:cNvPr id="11" name="TextBox 18">
            <a:extLst>
              <a:ext uri="{FF2B5EF4-FFF2-40B4-BE49-F238E27FC236}">
                <a16:creationId xmlns:a16="http://schemas.microsoft.com/office/drawing/2014/main" id="{DC8F248A-2FB7-4D48-AFDD-FB88000E9949}"/>
              </a:ext>
            </a:extLst>
          </p:cNvPr>
          <p:cNvSpPr txBox="1">
            <a:spLocks noChangeArrowheads="1"/>
          </p:cNvSpPr>
          <p:nvPr/>
        </p:nvSpPr>
        <p:spPr bwMode="auto">
          <a:xfrm>
            <a:off x="781049" y="4929321"/>
            <a:ext cx="75819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en-US" sz="3800" dirty="0"/>
              <a:t>Le centre de rotation peut se trouver sur ou en dehors de la figure.</a:t>
            </a:r>
            <a:endParaRPr lang="en-US" altLang="en-US" sz="3800" b="1" dirty="0"/>
          </a:p>
        </p:txBody>
      </p:sp>
    </p:spTree>
    <p:extLst>
      <p:ext uri="{BB962C8B-B14F-4D97-AF65-F5344CB8AC3E}">
        <p14:creationId xmlns:p14="http://schemas.microsoft.com/office/powerpoint/2010/main" val="37010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6D2EB244-F5FE-4636-B396-728AB7783586}"/>
              </a:ext>
            </a:extLst>
          </p:cNvPr>
          <p:cNvSpPr txBox="1">
            <a:spLocks noChangeArrowheads="1"/>
          </p:cNvSpPr>
          <p:nvPr/>
        </p:nvSpPr>
        <p:spPr bwMode="auto">
          <a:xfrm>
            <a:off x="228600" y="613145"/>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en-US" sz="4000" dirty="0"/>
              <a:t>A quoi ressemble une rotation ?</a:t>
            </a:r>
            <a:endParaRPr lang="en-US" altLang="en-US" sz="4000" b="1" dirty="0"/>
          </a:p>
        </p:txBody>
      </p:sp>
      <p:sp>
        <p:nvSpPr>
          <p:cNvPr id="6" name="TextBox 7">
            <a:extLst>
              <a:ext uri="{FF2B5EF4-FFF2-40B4-BE49-F238E27FC236}">
                <a16:creationId xmlns:a16="http://schemas.microsoft.com/office/drawing/2014/main" id="{1D1D725E-9178-47CA-9FC6-790DF8DA4E1A}"/>
              </a:ext>
            </a:extLst>
          </p:cNvPr>
          <p:cNvSpPr txBox="1"/>
          <p:nvPr/>
        </p:nvSpPr>
        <p:spPr>
          <a:xfrm>
            <a:off x="1298575" y="5372100"/>
            <a:ext cx="69342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1" fontAlgn="auto" hangingPunct="1">
              <a:spcBef>
                <a:spcPts val="0"/>
              </a:spcBef>
              <a:spcAft>
                <a:spcPts val="0"/>
              </a:spcAft>
              <a:defRPr/>
            </a:pPr>
            <a:r>
              <a:rPr lang="en-US" sz="3600" dirty="0"/>
              <a:t>Une rotation </a:t>
            </a:r>
            <a:r>
              <a:rPr lang="en-US" sz="3600" dirty="0" err="1"/>
              <a:t>signifie</a:t>
            </a:r>
            <a:r>
              <a:rPr lang="en-US" sz="3600" dirty="0"/>
              <a:t> faire </a:t>
            </a:r>
            <a:r>
              <a:rPr lang="en-US" sz="3600" dirty="0" err="1"/>
              <a:t>tourner</a:t>
            </a:r>
            <a:r>
              <a:rPr lang="en-US" sz="3600" dirty="0"/>
              <a:t> </a:t>
            </a:r>
            <a:r>
              <a:rPr lang="en-US" sz="3600" dirty="0" err="1"/>
              <a:t>une</a:t>
            </a:r>
            <a:r>
              <a:rPr lang="en-US" sz="3600" dirty="0"/>
              <a:t> figure</a:t>
            </a:r>
            <a:endParaRPr lang="en-US" sz="3600" b="1" dirty="0"/>
          </a:p>
        </p:txBody>
      </p:sp>
      <p:sp>
        <p:nvSpPr>
          <p:cNvPr id="7" name="Right Triangle 8">
            <a:extLst>
              <a:ext uri="{FF2B5EF4-FFF2-40B4-BE49-F238E27FC236}">
                <a16:creationId xmlns:a16="http://schemas.microsoft.com/office/drawing/2014/main" id="{8E2546CD-9618-426E-8B19-398FC5D90300}"/>
              </a:ext>
            </a:extLst>
          </p:cNvPr>
          <p:cNvSpPr/>
          <p:nvPr/>
        </p:nvSpPr>
        <p:spPr>
          <a:xfrm>
            <a:off x="3276600" y="2133600"/>
            <a:ext cx="2590800" cy="2209800"/>
          </a:xfrm>
          <a:prstGeom prst="rtTriangle">
            <a:avLst/>
          </a:prstGeom>
          <a:solidFill>
            <a:srgbClr val="FFFF00"/>
          </a:solidFill>
          <a:ln>
            <a:solidFill>
              <a:schemeClr val="tx1">
                <a:lumMod val="50000"/>
                <a:lumOff val="5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9">
            <a:extLst>
              <a:ext uri="{FF2B5EF4-FFF2-40B4-BE49-F238E27FC236}">
                <a16:creationId xmlns:a16="http://schemas.microsoft.com/office/drawing/2014/main" id="{EA4E2A9B-2FB4-4B53-B383-9D2EDAF34953}"/>
              </a:ext>
            </a:extLst>
          </p:cNvPr>
          <p:cNvSpPr/>
          <p:nvPr/>
        </p:nvSpPr>
        <p:spPr>
          <a:xfrm>
            <a:off x="4495800" y="3162300"/>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Box 10">
            <a:extLst>
              <a:ext uri="{FF2B5EF4-FFF2-40B4-BE49-F238E27FC236}">
                <a16:creationId xmlns:a16="http://schemas.microsoft.com/office/drawing/2014/main" id="{9E397233-6908-4918-8AD7-35D04B57DA61}"/>
              </a:ext>
            </a:extLst>
          </p:cNvPr>
          <p:cNvSpPr txBox="1">
            <a:spLocks noChangeArrowheads="1"/>
          </p:cNvSpPr>
          <p:nvPr/>
        </p:nvSpPr>
        <p:spPr bwMode="auto">
          <a:xfrm>
            <a:off x="5029200" y="21336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Centre de rotation</a:t>
            </a:r>
          </a:p>
        </p:txBody>
      </p:sp>
      <p:sp>
        <p:nvSpPr>
          <p:cNvPr id="10" name="Freeform 11">
            <a:extLst>
              <a:ext uri="{FF2B5EF4-FFF2-40B4-BE49-F238E27FC236}">
                <a16:creationId xmlns:a16="http://schemas.microsoft.com/office/drawing/2014/main" id="{7A078BAB-265C-47A5-8904-CCC20CC5F947}"/>
              </a:ext>
            </a:extLst>
          </p:cNvPr>
          <p:cNvSpPr/>
          <p:nvPr/>
        </p:nvSpPr>
        <p:spPr>
          <a:xfrm>
            <a:off x="4765675" y="2511425"/>
            <a:ext cx="1349375" cy="669925"/>
          </a:xfrm>
          <a:custGeom>
            <a:avLst/>
            <a:gdLst>
              <a:gd name="connsiteX0" fmla="*/ 1068947 w 1350136"/>
              <a:gd name="connsiteY0" fmla="*/ 0 h 669702"/>
              <a:gd name="connsiteX1" fmla="*/ 1171978 w 1350136"/>
              <a:gd name="connsiteY1" fmla="*/ 528034 h 669702"/>
              <a:gd name="connsiteX2" fmla="*/ 0 w 1350136"/>
              <a:gd name="connsiteY2" fmla="*/ 669702 h 669702"/>
            </a:gdLst>
            <a:ahLst/>
            <a:cxnLst>
              <a:cxn ang="0">
                <a:pos x="connsiteX0" y="connsiteY0"/>
              </a:cxn>
              <a:cxn ang="0">
                <a:pos x="connsiteX1" y="connsiteY1"/>
              </a:cxn>
              <a:cxn ang="0">
                <a:pos x="connsiteX2" y="connsiteY2"/>
              </a:cxn>
            </a:cxnLst>
            <a:rect l="l" t="t" r="r" b="b"/>
            <a:pathLst>
              <a:path w="1350136" h="669702">
                <a:moveTo>
                  <a:pt x="1068947" y="0"/>
                </a:moveTo>
                <a:cubicBezTo>
                  <a:pt x="1209541" y="208208"/>
                  <a:pt x="1350136" y="416417"/>
                  <a:pt x="1171978" y="528034"/>
                </a:cubicBezTo>
                <a:cubicBezTo>
                  <a:pt x="993820" y="639651"/>
                  <a:pt x="496910" y="654676"/>
                  <a:pt x="0" y="669702"/>
                </a:cubicBezTo>
              </a:path>
            </a:pathLst>
          </a:cu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426989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ight Triangle 14">
            <a:extLst>
              <a:ext uri="{FF2B5EF4-FFF2-40B4-BE49-F238E27FC236}">
                <a16:creationId xmlns:a16="http://schemas.microsoft.com/office/drawing/2014/main" id="{B747D2C0-F6B6-402D-B5CB-2B1C6F5145E5}"/>
              </a:ext>
            </a:extLst>
          </p:cNvPr>
          <p:cNvSpPr/>
          <p:nvPr/>
        </p:nvSpPr>
        <p:spPr>
          <a:xfrm>
            <a:off x="1796441" y="2679700"/>
            <a:ext cx="1676400" cy="1447800"/>
          </a:xfrm>
          <a:prstGeom prst="rtTriangle">
            <a:avLst/>
          </a:prstGeom>
          <a:solidFill>
            <a:srgbClr val="FFFF00"/>
          </a:solidFill>
          <a:ln>
            <a:solidFill>
              <a:schemeClr val="tx1">
                <a:lumMod val="50000"/>
                <a:lumOff val="5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5">
            <a:extLst>
              <a:ext uri="{FF2B5EF4-FFF2-40B4-BE49-F238E27FC236}">
                <a16:creationId xmlns:a16="http://schemas.microsoft.com/office/drawing/2014/main" id="{314FD59F-414C-43EC-A7F5-084FA7178912}"/>
              </a:ext>
            </a:extLst>
          </p:cNvPr>
          <p:cNvSpPr txBox="1">
            <a:spLocks noChangeArrowheads="1"/>
          </p:cNvSpPr>
          <p:nvPr/>
        </p:nvSpPr>
        <p:spPr bwMode="auto">
          <a:xfrm>
            <a:off x="152400" y="2286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t>ROTATION</a:t>
            </a:r>
          </a:p>
        </p:txBody>
      </p:sp>
      <p:grpSp>
        <p:nvGrpSpPr>
          <p:cNvPr id="7" name="Group 14">
            <a:extLst>
              <a:ext uri="{FF2B5EF4-FFF2-40B4-BE49-F238E27FC236}">
                <a16:creationId xmlns:a16="http://schemas.microsoft.com/office/drawing/2014/main" id="{34C1ED4D-5B19-43AC-A980-DE9CF489B81A}"/>
              </a:ext>
            </a:extLst>
          </p:cNvPr>
          <p:cNvGrpSpPr>
            <a:grpSpLocks/>
          </p:cNvGrpSpPr>
          <p:nvPr/>
        </p:nvGrpSpPr>
        <p:grpSpPr bwMode="auto">
          <a:xfrm>
            <a:off x="1783741" y="2667000"/>
            <a:ext cx="5651500" cy="2816225"/>
            <a:chOff x="1104" y="1344"/>
            <a:chExt cx="3560" cy="1774"/>
          </a:xfrm>
        </p:grpSpPr>
        <p:sp>
          <p:nvSpPr>
            <p:cNvPr id="8" name="Right Triangle 15">
              <a:extLst>
                <a:ext uri="{FF2B5EF4-FFF2-40B4-BE49-F238E27FC236}">
                  <a16:creationId xmlns:a16="http://schemas.microsoft.com/office/drawing/2014/main" id="{6BE8D06B-B245-4E1E-BBA0-DA8C12E2B44C}"/>
                </a:ext>
              </a:extLst>
            </p:cNvPr>
            <p:cNvSpPr>
              <a:spLocks noChangeArrowheads="1"/>
            </p:cNvSpPr>
            <p:nvPr/>
          </p:nvSpPr>
          <p:spPr bwMode="auto">
            <a:xfrm rot="10800000">
              <a:off x="3610" y="2208"/>
              <a:ext cx="1054" cy="910"/>
            </a:xfrm>
            <a:prstGeom prst="rtTriangle">
              <a:avLst/>
            </a:prstGeom>
            <a:noFill/>
            <a:ln>
              <a:noFill/>
            </a:ln>
            <a:effectLst>
              <a:outerShdw dist="20000" dir="5400000" rotWithShape="0">
                <a:srgbClr val="000000">
                  <a:alpha val="37999"/>
                </a:srgbClr>
              </a:outerShdw>
            </a:effectLst>
          </p:spPr>
          <p:txBody>
            <a:bodyPr rot="10800000" anchor="ctr"/>
            <a:lstStyle/>
            <a:p>
              <a:pPr algn="ctr" eaLnBrk="1" fontAlgn="auto" hangingPunct="1">
                <a:spcBef>
                  <a:spcPts val="0"/>
                </a:spcBef>
                <a:spcAft>
                  <a:spcPts val="0"/>
                </a:spcAft>
                <a:defRPr/>
              </a:pPr>
              <a:endParaRPr lang="en-US">
                <a:solidFill>
                  <a:schemeClr val="lt1"/>
                </a:solidFill>
                <a:latin typeface="+mn-lt"/>
              </a:endParaRPr>
            </a:p>
          </p:txBody>
        </p:sp>
        <p:sp>
          <p:nvSpPr>
            <p:cNvPr id="9" name="Right Triangle 8">
              <a:extLst>
                <a:ext uri="{FF2B5EF4-FFF2-40B4-BE49-F238E27FC236}">
                  <a16:creationId xmlns:a16="http://schemas.microsoft.com/office/drawing/2014/main" id="{CBCEE188-A8B7-4494-B037-80D795C84472}"/>
                </a:ext>
              </a:extLst>
            </p:cNvPr>
            <p:cNvSpPr/>
            <p:nvPr/>
          </p:nvSpPr>
          <p:spPr>
            <a:xfrm>
              <a:off x="1104" y="1344"/>
              <a:ext cx="1056" cy="912"/>
            </a:xfrm>
            <a:prstGeom prst="rtTriangle">
              <a:avLst/>
            </a:prstGeom>
            <a:solidFill>
              <a:srgbClr val="FFFF00"/>
            </a:solidFill>
            <a:ln>
              <a:solidFill>
                <a:schemeClr val="tx1">
                  <a:lumMod val="50000"/>
                  <a:lumOff val="5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0" name="Oval 10">
            <a:extLst>
              <a:ext uri="{FF2B5EF4-FFF2-40B4-BE49-F238E27FC236}">
                <a16:creationId xmlns:a16="http://schemas.microsoft.com/office/drawing/2014/main" id="{E480E534-C9F8-455F-8782-9F8E6287C9F5}"/>
              </a:ext>
            </a:extLst>
          </p:cNvPr>
          <p:cNvSpPr/>
          <p:nvPr/>
        </p:nvSpPr>
        <p:spPr>
          <a:xfrm>
            <a:off x="4526941" y="4038600"/>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Callout 11">
            <a:extLst>
              <a:ext uri="{FF2B5EF4-FFF2-40B4-BE49-F238E27FC236}">
                <a16:creationId xmlns:a16="http://schemas.microsoft.com/office/drawing/2014/main" id="{8A7EED81-C1DD-4E60-B597-80E82F93C876}"/>
              </a:ext>
            </a:extLst>
          </p:cNvPr>
          <p:cNvSpPr/>
          <p:nvPr/>
        </p:nvSpPr>
        <p:spPr>
          <a:xfrm>
            <a:off x="4062369" y="1417768"/>
            <a:ext cx="3505200" cy="1905000"/>
          </a:xfrm>
          <a:prstGeom prst="wedgeEllipseCallout">
            <a:avLst>
              <a:gd name="adj1" fmla="val -30266"/>
              <a:gd name="adj2" fmla="val 8193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2800" dirty="0">
                <a:solidFill>
                  <a:schemeClr val="tx1"/>
                </a:solidFill>
              </a:rPr>
              <a:t>Le triangle a été tourné autour du point.</a:t>
            </a:r>
            <a:endParaRPr lang="en-US" sz="2800" dirty="0">
              <a:solidFill>
                <a:schemeClr val="tx1"/>
              </a:solidFill>
            </a:endParaRPr>
          </a:p>
        </p:txBody>
      </p:sp>
      <p:sp>
        <p:nvSpPr>
          <p:cNvPr id="12" name="TextBox 12">
            <a:extLst>
              <a:ext uri="{FF2B5EF4-FFF2-40B4-BE49-F238E27FC236}">
                <a16:creationId xmlns:a16="http://schemas.microsoft.com/office/drawing/2014/main" id="{67EE88A0-3120-4FEC-8C8D-69F6C16D5ED8}"/>
              </a:ext>
            </a:extLst>
          </p:cNvPr>
          <p:cNvSpPr txBox="1">
            <a:spLocks noChangeArrowheads="1"/>
          </p:cNvSpPr>
          <p:nvPr/>
        </p:nvSpPr>
        <p:spPr bwMode="auto">
          <a:xfrm>
            <a:off x="3841141" y="44958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Centre de rotation</a:t>
            </a:r>
          </a:p>
        </p:txBody>
      </p:sp>
      <p:sp>
        <p:nvSpPr>
          <p:cNvPr id="13" name="Freeform 13">
            <a:extLst>
              <a:ext uri="{FF2B5EF4-FFF2-40B4-BE49-F238E27FC236}">
                <a16:creationId xmlns:a16="http://schemas.microsoft.com/office/drawing/2014/main" id="{655392FA-9DB5-43F7-9B0F-7048B980B053}"/>
              </a:ext>
            </a:extLst>
          </p:cNvPr>
          <p:cNvSpPr/>
          <p:nvPr/>
        </p:nvSpPr>
        <p:spPr>
          <a:xfrm rot="8780310">
            <a:off x="3480779" y="4484688"/>
            <a:ext cx="1092200" cy="109537"/>
          </a:xfrm>
          <a:custGeom>
            <a:avLst/>
            <a:gdLst>
              <a:gd name="connsiteX0" fmla="*/ 1068947 w 1350136"/>
              <a:gd name="connsiteY0" fmla="*/ 0 h 669702"/>
              <a:gd name="connsiteX1" fmla="*/ 1171978 w 1350136"/>
              <a:gd name="connsiteY1" fmla="*/ 528034 h 669702"/>
              <a:gd name="connsiteX2" fmla="*/ 0 w 1350136"/>
              <a:gd name="connsiteY2" fmla="*/ 669702 h 669702"/>
            </a:gdLst>
            <a:ahLst/>
            <a:cxnLst>
              <a:cxn ang="0">
                <a:pos x="connsiteX0" y="connsiteY0"/>
              </a:cxn>
              <a:cxn ang="0">
                <a:pos x="connsiteX1" y="connsiteY1"/>
              </a:cxn>
              <a:cxn ang="0">
                <a:pos x="connsiteX2" y="connsiteY2"/>
              </a:cxn>
            </a:cxnLst>
            <a:rect l="l" t="t" r="r" b="b"/>
            <a:pathLst>
              <a:path w="1350136" h="669702">
                <a:moveTo>
                  <a:pt x="1068947" y="0"/>
                </a:moveTo>
                <a:cubicBezTo>
                  <a:pt x="1209541" y="208208"/>
                  <a:pt x="1350136" y="416417"/>
                  <a:pt x="1171978" y="528034"/>
                </a:cubicBezTo>
                <a:cubicBezTo>
                  <a:pt x="993820" y="639651"/>
                  <a:pt x="496910" y="654676"/>
                  <a:pt x="0" y="669702"/>
                </a:cubicBezTo>
              </a:path>
            </a:pathLst>
          </a:cu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23643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10800000">
                                      <p:cBhvr>
                                        <p:cTn id="12" dur="2000" fill="hold"/>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D1BD42E1-E834-4363-B6DA-C9DECA7A8884}"/>
              </a:ext>
            </a:extLst>
          </p:cNvPr>
          <p:cNvSpPr txBox="1">
            <a:spLocks noChangeArrowheads="1"/>
          </p:cNvSpPr>
          <p:nvPr/>
        </p:nvSpPr>
        <p:spPr bwMode="auto">
          <a:xfrm>
            <a:off x="190499" y="62974"/>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t>ROTATION</a:t>
            </a:r>
          </a:p>
        </p:txBody>
      </p:sp>
      <p:cxnSp>
        <p:nvCxnSpPr>
          <p:cNvPr id="5" name="Straight Arrow Connector 10">
            <a:extLst>
              <a:ext uri="{FF2B5EF4-FFF2-40B4-BE49-F238E27FC236}">
                <a16:creationId xmlns:a16="http://schemas.microsoft.com/office/drawing/2014/main" id="{D978CB0A-7B12-4595-B34B-C8D7876A649A}"/>
              </a:ext>
            </a:extLst>
          </p:cNvPr>
          <p:cNvCxnSpPr/>
          <p:nvPr/>
        </p:nvCxnSpPr>
        <p:spPr>
          <a:xfrm rot="5400000">
            <a:off x="2971801" y="3754437"/>
            <a:ext cx="3200400" cy="3175"/>
          </a:xfrm>
          <a:prstGeom prst="straightConnector1">
            <a:avLst/>
          </a:prstGeom>
          <a:ln w="47625">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11">
            <a:extLst>
              <a:ext uri="{FF2B5EF4-FFF2-40B4-BE49-F238E27FC236}">
                <a16:creationId xmlns:a16="http://schemas.microsoft.com/office/drawing/2014/main" id="{035A7390-0D4B-4EF5-958A-8562EB7875A4}"/>
              </a:ext>
            </a:extLst>
          </p:cNvPr>
          <p:cNvCxnSpPr/>
          <p:nvPr/>
        </p:nvCxnSpPr>
        <p:spPr>
          <a:xfrm>
            <a:off x="2971800" y="3754438"/>
            <a:ext cx="3200400" cy="3175"/>
          </a:xfrm>
          <a:prstGeom prst="straightConnector1">
            <a:avLst/>
          </a:prstGeom>
          <a:ln w="47625">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79C06A6A-6FD1-41FB-AB06-CF8895CF25DE}"/>
              </a:ext>
            </a:extLst>
          </p:cNvPr>
          <p:cNvSpPr/>
          <p:nvPr/>
        </p:nvSpPr>
        <p:spPr>
          <a:xfrm>
            <a:off x="3292475" y="2460625"/>
            <a:ext cx="2559050" cy="2560638"/>
          </a:xfrm>
          <a:prstGeom prst="arc">
            <a:avLst>
              <a:gd name="adj1" fmla="val 16200000"/>
              <a:gd name="adj2" fmla="val 16124247"/>
            </a:avLst>
          </a:prstGeom>
          <a:ln w="41275">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 name="TextBox 14">
            <a:extLst>
              <a:ext uri="{FF2B5EF4-FFF2-40B4-BE49-F238E27FC236}">
                <a16:creationId xmlns:a16="http://schemas.microsoft.com/office/drawing/2014/main" id="{CF12104A-F200-47FD-9FB3-5BAF76C3FCBB}"/>
              </a:ext>
            </a:extLst>
          </p:cNvPr>
          <p:cNvSpPr txBox="1">
            <a:spLocks noChangeArrowheads="1"/>
          </p:cNvSpPr>
          <p:nvPr/>
        </p:nvSpPr>
        <p:spPr bwMode="auto">
          <a:xfrm>
            <a:off x="838200" y="568864"/>
            <a:ext cx="79089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en-US" sz="4000" dirty="0"/>
              <a:t>Si une forme tourne sur 360°, jusqu'où tourne-t-elle ?</a:t>
            </a:r>
            <a:endParaRPr lang="en-US" altLang="en-US" sz="4000" b="1" dirty="0"/>
          </a:p>
        </p:txBody>
      </p:sp>
      <p:sp>
        <p:nvSpPr>
          <p:cNvPr id="10" name="TextBox 16">
            <a:extLst>
              <a:ext uri="{FF2B5EF4-FFF2-40B4-BE49-F238E27FC236}">
                <a16:creationId xmlns:a16="http://schemas.microsoft.com/office/drawing/2014/main" id="{1822C66E-F57E-43F1-9104-373367EFF02E}"/>
              </a:ext>
            </a:extLst>
          </p:cNvPr>
          <p:cNvSpPr txBox="1"/>
          <p:nvPr/>
        </p:nvSpPr>
        <p:spPr>
          <a:xfrm>
            <a:off x="1219200" y="5600173"/>
            <a:ext cx="7010400" cy="707886"/>
          </a:xfrm>
          <a:prstGeom prst="rect">
            <a:avLst/>
          </a:prstGeom>
          <a:noFill/>
        </p:spPr>
        <p:txBody>
          <a:bodyPr>
            <a:spAutoFit/>
          </a:bodyPr>
          <a:lstStyle/>
          <a:p>
            <a:pPr eaLnBrk="1" fontAlgn="auto" hangingPunct="1">
              <a:spcBef>
                <a:spcPts val="0"/>
              </a:spcBef>
              <a:spcAft>
                <a:spcPts val="0"/>
              </a:spcAft>
              <a:defRPr/>
            </a:pPr>
            <a:r>
              <a:rPr lang="fr-FR" sz="4000" dirty="0">
                <a:latin typeface="+mn-lt"/>
              </a:rPr>
              <a:t>Cela s'appelle </a:t>
            </a:r>
            <a:r>
              <a:rPr lang="fr-FR" sz="4000" dirty="0">
                <a:highlight>
                  <a:srgbClr val="FFFF00"/>
                </a:highlight>
                <a:latin typeface="+mn-lt"/>
              </a:rPr>
              <a:t>un tour complet</a:t>
            </a:r>
            <a:r>
              <a:rPr lang="fr-FR" sz="4000" dirty="0">
                <a:latin typeface="+mn-lt"/>
              </a:rPr>
              <a:t>.</a:t>
            </a:r>
            <a:endParaRPr lang="en-US" sz="4000" dirty="0">
              <a:latin typeface="+mn-lt"/>
            </a:endParaRPr>
          </a:p>
        </p:txBody>
      </p:sp>
      <p:sp>
        <p:nvSpPr>
          <p:cNvPr id="11" name="Rectangle 10">
            <a:extLst>
              <a:ext uri="{FF2B5EF4-FFF2-40B4-BE49-F238E27FC236}">
                <a16:creationId xmlns:a16="http://schemas.microsoft.com/office/drawing/2014/main" id="{0023CDED-1125-46AB-A4A6-C234D7E074BF}"/>
              </a:ext>
            </a:extLst>
          </p:cNvPr>
          <p:cNvSpPr>
            <a:spLocks noChangeArrowheads="1"/>
          </p:cNvSpPr>
          <p:nvPr/>
        </p:nvSpPr>
        <p:spPr bwMode="auto">
          <a:xfrm>
            <a:off x="3081338" y="1942573"/>
            <a:ext cx="116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dirty="0">
                <a:solidFill>
                  <a:srgbClr val="FF0000"/>
                </a:solidFill>
              </a:rPr>
              <a:t>360</a:t>
            </a:r>
            <a:r>
              <a:rPr lang="en-US" altLang="en-US" sz="4000" dirty="0">
                <a:solidFill>
                  <a:srgbClr val="FF0000"/>
                </a:solidFill>
                <a:sym typeface="Symbol" panose="05050102010706020507" pitchFamily="18" charset="2"/>
              </a:rPr>
              <a:t></a:t>
            </a:r>
            <a:endParaRPr lang="en-US" altLang="en-US" sz="4000" dirty="0">
              <a:solidFill>
                <a:srgbClr val="FF0000"/>
              </a:solidFill>
            </a:endParaRPr>
          </a:p>
        </p:txBody>
      </p:sp>
    </p:spTree>
    <p:extLst>
      <p:ext uri="{BB962C8B-B14F-4D97-AF65-F5344CB8AC3E}">
        <p14:creationId xmlns:p14="http://schemas.microsoft.com/office/powerpoint/2010/main" val="212962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8" name="Rectangle 7">
            <a:extLst>
              <a:ext uri="{FF2B5EF4-FFF2-40B4-BE49-F238E27FC236}">
                <a16:creationId xmlns:a16="http://schemas.microsoft.com/office/drawing/2014/main" id="{A6644152-E1B5-4A12-800B-56C24C7E0A2C}"/>
              </a:ext>
            </a:extLst>
          </p:cNvPr>
          <p:cNvSpPr/>
          <p:nvPr/>
        </p:nvSpPr>
        <p:spPr>
          <a:xfrm>
            <a:off x="2057400" y="1752600"/>
            <a:ext cx="57150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CA" sz="4800" b="1" dirty="0">
                <a:latin typeface="Copperplate Gothic Bold" panose="020E0705020206020404" pitchFamily="34" charset="0"/>
                <a:ea typeface="Calibri" panose="020F0502020204030204" pitchFamily="34" charset="0"/>
                <a:cs typeface="Times New Roman" panose="02020603050405020304" pitchFamily="18" charset="0"/>
              </a:rPr>
              <a:t>La translation</a:t>
            </a:r>
          </a:p>
        </p:txBody>
      </p:sp>
      <p:pic>
        <p:nvPicPr>
          <p:cNvPr id="12" name="Picture 2">
            <a:extLst>
              <a:ext uri="{FF2B5EF4-FFF2-40B4-BE49-F238E27FC236}">
                <a16:creationId xmlns:a16="http://schemas.microsoft.com/office/drawing/2014/main" id="{6D6049D7-49CD-4898-8C3D-7E24AA619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768" y="1558499"/>
            <a:ext cx="6096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BE3972F-C689-4D49-9723-06E261379ED2}"/>
              </a:ext>
            </a:extLst>
          </p:cNvPr>
          <p:cNvSpPr/>
          <p:nvPr/>
        </p:nvSpPr>
        <p:spPr>
          <a:xfrm>
            <a:off x="2538871" y="3305157"/>
            <a:ext cx="48768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CA" sz="4800" b="1" dirty="0">
                <a:latin typeface="Copperplate Gothic Bold" panose="020E0705020206020404" pitchFamily="34" charset="0"/>
                <a:ea typeface="Calibri" panose="020F0502020204030204" pitchFamily="34" charset="0"/>
                <a:cs typeface="Times New Roman" panose="02020603050405020304" pitchFamily="18" charset="0"/>
              </a:rPr>
              <a:t>La réflexion</a:t>
            </a:r>
          </a:p>
        </p:txBody>
      </p:sp>
      <p:pic>
        <p:nvPicPr>
          <p:cNvPr id="11" name="Picture 4">
            <a:extLst>
              <a:ext uri="{FF2B5EF4-FFF2-40B4-BE49-F238E27FC236}">
                <a16:creationId xmlns:a16="http://schemas.microsoft.com/office/drawing/2014/main" id="{54882A0B-1A0E-4FFE-A370-958B64C05E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7271" y="3141268"/>
            <a:ext cx="873239" cy="135385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0959F7D-1136-4BB5-9AEA-CE95FC4E46A0}"/>
              </a:ext>
            </a:extLst>
          </p:cNvPr>
          <p:cNvSpPr/>
          <p:nvPr/>
        </p:nvSpPr>
        <p:spPr>
          <a:xfrm>
            <a:off x="2438400" y="5087970"/>
            <a:ext cx="45339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CA" sz="4800" b="1" dirty="0">
                <a:latin typeface="Copperplate Gothic Bold" panose="020E0705020206020404" pitchFamily="34" charset="0"/>
                <a:ea typeface="Calibri" panose="020F0502020204030204" pitchFamily="34" charset="0"/>
                <a:cs typeface="Times New Roman" panose="02020603050405020304" pitchFamily="18" charset="0"/>
              </a:rPr>
              <a:t>La rotation</a:t>
            </a:r>
          </a:p>
        </p:txBody>
      </p:sp>
      <p:pic>
        <p:nvPicPr>
          <p:cNvPr id="14" name="Picture 6">
            <a:extLst>
              <a:ext uri="{FF2B5EF4-FFF2-40B4-BE49-F238E27FC236}">
                <a16:creationId xmlns:a16="http://schemas.microsoft.com/office/drawing/2014/main" id="{7DD70D98-ACA3-47F8-AE81-218F5C2783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5861" y="4931970"/>
            <a:ext cx="753648" cy="127736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40959F7D-1136-4BB5-9AEA-CE95FC4E46A0}"/>
              </a:ext>
            </a:extLst>
          </p:cNvPr>
          <p:cNvSpPr/>
          <p:nvPr/>
        </p:nvSpPr>
        <p:spPr>
          <a:xfrm>
            <a:off x="2921508" y="292952"/>
            <a:ext cx="3352800"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CA" sz="6000" b="1" dirty="0">
                <a:latin typeface="Copperplate Gothic Bold" panose="020E0705020206020404" pitchFamily="34" charset="0"/>
                <a:ea typeface="Calibri" panose="020F0502020204030204" pitchFamily="34" charset="0"/>
                <a:cs typeface="Times New Roman" panose="02020603050405020304" pitchFamily="18" charset="0"/>
              </a:rPr>
              <a:t>Plan</a:t>
            </a:r>
          </a:p>
        </p:txBody>
      </p:sp>
    </p:spTree>
    <p:extLst>
      <p:ext uri="{BB962C8B-B14F-4D97-AF65-F5344CB8AC3E}">
        <p14:creationId xmlns:p14="http://schemas.microsoft.com/office/powerpoint/2010/main" val="165720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CC440601-8FC8-402F-B12F-2C380051A861}"/>
              </a:ext>
            </a:extLst>
          </p:cNvPr>
          <p:cNvSpPr txBox="1">
            <a:spLocks noChangeArrowheads="1"/>
          </p:cNvSpPr>
          <p:nvPr/>
        </p:nvSpPr>
        <p:spPr bwMode="auto">
          <a:xfrm>
            <a:off x="152400" y="2286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t>ROTATION</a:t>
            </a:r>
          </a:p>
        </p:txBody>
      </p:sp>
      <p:cxnSp>
        <p:nvCxnSpPr>
          <p:cNvPr id="5" name="Straight Arrow Connector 10">
            <a:extLst>
              <a:ext uri="{FF2B5EF4-FFF2-40B4-BE49-F238E27FC236}">
                <a16:creationId xmlns:a16="http://schemas.microsoft.com/office/drawing/2014/main" id="{27F26B19-7284-4362-B37D-7B35008A4B0F}"/>
              </a:ext>
            </a:extLst>
          </p:cNvPr>
          <p:cNvCxnSpPr/>
          <p:nvPr/>
        </p:nvCxnSpPr>
        <p:spPr>
          <a:xfrm rot="5400000">
            <a:off x="2727326" y="3816343"/>
            <a:ext cx="3200400" cy="3175"/>
          </a:xfrm>
          <a:prstGeom prst="straightConnector1">
            <a:avLst/>
          </a:prstGeom>
          <a:ln w="47625">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11">
            <a:extLst>
              <a:ext uri="{FF2B5EF4-FFF2-40B4-BE49-F238E27FC236}">
                <a16:creationId xmlns:a16="http://schemas.microsoft.com/office/drawing/2014/main" id="{9F51C99C-2070-4DD4-84EF-EB2A1FB8EE70}"/>
              </a:ext>
            </a:extLst>
          </p:cNvPr>
          <p:cNvCxnSpPr/>
          <p:nvPr/>
        </p:nvCxnSpPr>
        <p:spPr>
          <a:xfrm>
            <a:off x="2727325" y="3816344"/>
            <a:ext cx="3200400" cy="3175"/>
          </a:xfrm>
          <a:prstGeom prst="straightConnector1">
            <a:avLst/>
          </a:prstGeom>
          <a:ln w="47625">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53E21B90-54AE-4685-971F-74B5DF5195ED}"/>
              </a:ext>
            </a:extLst>
          </p:cNvPr>
          <p:cNvSpPr/>
          <p:nvPr/>
        </p:nvSpPr>
        <p:spPr>
          <a:xfrm>
            <a:off x="3048000" y="2522531"/>
            <a:ext cx="2559050" cy="2560638"/>
          </a:xfrm>
          <a:prstGeom prst="arc">
            <a:avLst>
              <a:gd name="adj1" fmla="val 16200000"/>
              <a:gd name="adj2" fmla="val 5412200"/>
            </a:avLst>
          </a:prstGeom>
          <a:ln w="41275">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 name="TextBox 14">
            <a:extLst>
              <a:ext uri="{FF2B5EF4-FFF2-40B4-BE49-F238E27FC236}">
                <a16:creationId xmlns:a16="http://schemas.microsoft.com/office/drawing/2014/main" id="{CFDBD0B2-4ADA-4737-8D4A-690B1E6D5044}"/>
              </a:ext>
            </a:extLst>
          </p:cNvPr>
          <p:cNvSpPr txBox="1">
            <a:spLocks noChangeArrowheads="1"/>
          </p:cNvSpPr>
          <p:nvPr/>
        </p:nvSpPr>
        <p:spPr bwMode="auto">
          <a:xfrm>
            <a:off x="457199" y="879210"/>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altLang="en-US" sz="4000" dirty="0"/>
              <a:t>Si une forme tourne à 180, jusqu'où tourne-t-elle?</a:t>
            </a:r>
            <a:endParaRPr lang="en-US" altLang="en-US" sz="4000" b="1" dirty="0"/>
          </a:p>
        </p:txBody>
      </p:sp>
      <p:sp>
        <p:nvSpPr>
          <p:cNvPr id="10" name="TextBox 16">
            <a:extLst>
              <a:ext uri="{FF2B5EF4-FFF2-40B4-BE49-F238E27FC236}">
                <a16:creationId xmlns:a16="http://schemas.microsoft.com/office/drawing/2014/main" id="{45CD4D4F-E647-4BE9-B063-0978304E7A2C}"/>
              </a:ext>
            </a:extLst>
          </p:cNvPr>
          <p:cNvSpPr txBox="1"/>
          <p:nvPr/>
        </p:nvSpPr>
        <p:spPr>
          <a:xfrm>
            <a:off x="1828800" y="5616638"/>
            <a:ext cx="5321297" cy="707886"/>
          </a:xfrm>
          <a:prstGeom prst="rect">
            <a:avLst/>
          </a:prstGeom>
          <a:noFill/>
        </p:spPr>
        <p:txBody>
          <a:bodyPr wrap="square">
            <a:spAutoFit/>
          </a:bodyPr>
          <a:lstStyle/>
          <a:p>
            <a:pPr>
              <a:defRPr/>
            </a:pPr>
            <a:r>
              <a:rPr lang="en-US" sz="4000" dirty="0"/>
              <a:t>un demi-tour </a:t>
            </a:r>
            <a:r>
              <a:rPr lang="en-US" sz="4000" dirty="0" err="1"/>
              <a:t>ou</a:t>
            </a:r>
            <a:r>
              <a:rPr lang="en-US" sz="4000" dirty="0"/>
              <a:t> ½ tour</a:t>
            </a:r>
            <a:endParaRPr lang="en-US" sz="4000" b="1" dirty="0">
              <a:latin typeface="+mn-lt"/>
            </a:endParaRPr>
          </a:p>
        </p:txBody>
      </p:sp>
      <p:sp>
        <p:nvSpPr>
          <p:cNvPr id="11" name="Rectangle 10">
            <a:extLst>
              <a:ext uri="{FF2B5EF4-FFF2-40B4-BE49-F238E27FC236}">
                <a16:creationId xmlns:a16="http://schemas.microsoft.com/office/drawing/2014/main" id="{DEA8B701-90B2-4C39-BF73-D41D5582A5A5}"/>
              </a:ext>
            </a:extLst>
          </p:cNvPr>
          <p:cNvSpPr>
            <a:spLocks noChangeArrowheads="1"/>
          </p:cNvSpPr>
          <p:nvPr/>
        </p:nvSpPr>
        <p:spPr bwMode="auto">
          <a:xfrm>
            <a:off x="3138488" y="4781811"/>
            <a:ext cx="116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dirty="0">
                <a:solidFill>
                  <a:srgbClr val="FF0000"/>
                </a:solidFill>
              </a:rPr>
              <a:t>180</a:t>
            </a:r>
            <a:r>
              <a:rPr lang="en-US" altLang="en-US" sz="4000" dirty="0">
                <a:solidFill>
                  <a:srgbClr val="FF0000"/>
                </a:solidFill>
                <a:sym typeface="Symbol" panose="05050102010706020507" pitchFamily="18" charset="2"/>
              </a:rPr>
              <a:t></a:t>
            </a:r>
            <a:endParaRPr lang="en-US" altLang="en-US" sz="4000" dirty="0">
              <a:solidFill>
                <a:srgbClr val="FF0000"/>
              </a:solidFill>
            </a:endParaRPr>
          </a:p>
        </p:txBody>
      </p:sp>
    </p:spTree>
    <p:extLst>
      <p:ext uri="{BB962C8B-B14F-4D97-AF65-F5344CB8AC3E}">
        <p14:creationId xmlns:p14="http://schemas.microsoft.com/office/powerpoint/2010/main" val="306392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95F25EC-5D94-408B-BD6F-6442606BB625}"/>
              </a:ext>
            </a:extLst>
          </p:cNvPr>
          <p:cNvSpPr txBox="1">
            <a:spLocks noChangeArrowheads="1"/>
          </p:cNvSpPr>
          <p:nvPr/>
        </p:nvSpPr>
        <p:spPr bwMode="auto">
          <a:xfrm>
            <a:off x="152400" y="2286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t>ROTATION</a:t>
            </a:r>
          </a:p>
        </p:txBody>
      </p:sp>
      <p:cxnSp>
        <p:nvCxnSpPr>
          <p:cNvPr id="5" name="Straight Arrow Connector 10">
            <a:extLst>
              <a:ext uri="{FF2B5EF4-FFF2-40B4-BE49-F238E27FC236}">
                <a16:creationId xmlns:a16="http://schemas.microsoft.com/office/drawing/2014/main" id="{D16A1230-A2BF-4B65-8946-6A988198A9C7}"/>
              </a:ext>
            </a:extLst>
          </p:cNvPr>
          <p:cNvCxnSpPr/>
          <p:nvPr/>
        </p:nvCxnSpPr>
        <p:spPr>
          <a:xfrm rot="5400000">
            <a:off x="2803526" y="3966626"/>
            <a:ext cx="3200400" cy="3175"/>
          </a:xfrm>
          <a:prstGeom prst="straightConnector1">
            <a:avLst/>
          </a:prstGeom>
          <a:ln w="47625">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11">
            <a:extLst>
              <a:ext uri="{FF2B5EF4-FFF2-40B4-BE49-F238E27FC236}">
                <a16:creationId xmlns:a16="http://schemas.microsoft.com/office/drawing/2014/main" id="{EB3225EC-6808-4AAA-865E-188D62B9C52C}"/>
              </a:ext>
            </a:extLst>
          </p:cNvPr>
          <p:cNvCxnSpPr/>
          <p:nvPr/>
        </p:nvCxnSpPr>
        <p:spPr>
          <a:xfrm>
            <a:off x="2803525" y="3966627"/>
            <a:ext cx="3200400" cy="3175"/>
          </a:xfrm>
          <a:prstGeom prst="straightConnector1">
            <a:avLst/>
          </a:prstGeom>
          <a:ln w="47625">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2EE090DC-FB4F-476C-B86A-4DF21EF7656B}"/>
              </a:ext>
            </a:extLst>
          </p:cNvPr>
          <p:cNvSpPr/>
          <p:nvPr/>
        </p:nvSpPr>
        <p:spPr>
          <a:xfrm>
            <a:off x="3124200" y="2672814"/>
            <a:ext cx="2559050" cy="2560638"/>
          </a:xfrm>
          <a:prstGeom prst="arc">
            <a:avLst>
              <a:gd name="adj1" fmla="val 16200000"/>
              <a:gd name="adj2" fmla="val 21575893"/>
            </a:avLst>
          </a:prstGeom>
          <a:ln w="41275">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 name="TextBox 14">
            <a:extLst>
              <a:ext uri="{FF2B5EF4-FFF2-40B4-BE49-F238E27FC236}">
                <a16:creationId xmlns:a16="http://schemas.microsoft.com/office/drawing/2014/main" id="{7CB9C7BC-72FE-4BE7-8846-0B37A8C014C4}"/>
              </a:ext>
            </a:extLst>
          </p:cNvPr>
          <p:cNvSpPr txBox="1">
            <a:spLocks noChangeArrowheads="1"/>
          </p:cNvSpPr>
          <p:nvPr/>
        </p:nvSpPr>
        <p:spPr bwMode="auto">
          <a:xfrm>
            <a:off x="768351" y="838199"/>
            <a:ext cx="77596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altLang="en-US" sz="4000" dirty="0"/>
              <a:t>Si une forme tourne à 90</a:t>
            </a:r>
            <a:r>
              <a:rPr lang="fr-FR" altLang="en-US" sz="4000" baseline="30000" dirty="0"/>
              <a:t>o</a:t>
            </a:r>
            <a:r>
              <a:rPr lang="fr-FR" altLang="en-US" sz="4000" dirty="0"/>
              <a:t>, jusqu'où tourne-t-elle?</a:t>
            </a:r>
          </a:p>
        </p:txBody>
      </p:sp>
      <p:sp>
        <p:nvSpPr>
          <p:cNvPr id="10" name="TextBox 16">
            <a:extLst>
              <a:ext uri="{FF2B5EF4-FFF2-40B4-BE49-F238E27FC236}">
                <a16:creationId xmlns:a16="http://schemas.microsoft.com/office/drawing/2014/main" id="{20CCF18E-E3F4-47C3-B51C-ADE82830BBC3}"/>
              </a:ext>
            </a:extLst>
          </p:cNvPr>
          <p:cNvSpPr txBox="1"/>
          <p:nvPr/>
        </p:nvSpPr>
        <p:spPr>
          <a:xfrm>
            <a:off x="982663" y="5513457"/>
            <a:ext cx="7604125" cy="707886"/>
          </a:xfrm>
          <a:prstGeom prst="rect">
            <a:avLst/>
          </a:prstGeom>
          <a:noFill/>
        </p:spPr>
        <p:txBody>
          <a:bodyPr wrap="square">
            <a:spAutoFit/>
          </a:bodyPr>
          <a:lstStyle/>
          <a:p>
            <a:pPr>
              <a:defRPr/>
            </a:pPr>
            <a:r>
              <a:rPr lang="fr-FR" sz="4000" dirty="0"/>
              <a:t>Cela s'appelle un quart (¼)  de tour.</a:t>
            </a:r>
            <a:endParaRPr lang="en-US" sz="4000" b="1" dirty="0">
              <a:latin typeface="+mn-lt"/>
            </a:endParaRPr>
          </a:p>
        </p:txBody>
      </p:sp>
      <p:sp>
        <p:nvSpPr>
          <p:cNvPr id="11" name="Rectangle 10">
            <a:extLst>
              <a:ext uri="{FF2B5EF4-FFF2-40B4-BE49-F238E27FC236}">
                <a16:creationId xmlns:a16="http://schemas.microsoft.com/office/drawing/2014/main" id="{B612AEBB-8897-4E86-820E-BBACF65E7E07}"/>
              </a:ext>
            </a:extLst>
          </p:cNvPr>
          <p:cNvSpPr>
            <a:spLocks noChangeArrowheads="1"/>
          </p:cNvSpPr>
          <p:nvPr/>
        </p:nvSpPr>
        <p:spPr bwMode="auto">
          <a:xfrm>
            <a:off x="5089525" y="4044414"/>
            <a:ext cx="909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solidFill>
                  <a:srgbClr val="FF0000"/>
                </a:solidFill>
              </a:rPr>
              <a:t>90</a:t>
            </a:r>
            <a:r>
              <a:rPr lang="en-US" altLang="en-US" sz="4000">
                <a:solidFill>
                  <a:srgbClr val="FF0000"/>
                </a:solidFill>
                <a:sym typeface="Symbol" panose="05050102010706020507" pitchFamily="18" charset="2"/>
              </a:rPr>
              <a:t></a:t>
            </a:r>
            <a:endParaRPr lang="en-US" altLang="en-US" sz="4000">
              <a:solidFill>
                <a:srgbClr val="FF0000"/>
              </a:solidFill>
            </a:endParaRPr>
          </a:p>
        </p:txBody>
      </p:sp>
    </p:spTree>
    <p:extLst>
      <p:ext uri="{BB962C8B-B14F-4D97-AF65-F5344CB8AC3E}">
        <p14:creationId xmlns:p14="http://schemas.microsoft.com/office/powerpoint/2010/main" val="384796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95F25EC-5D94-408B-BD6F-6442606BB625}"/>
              </a:ext>
            </a:extLst>
          </p:cNvPr>
          <p:cNvSpPr txBox="1">
            <a:spLocks noChangeArrowheads="1"/>
          </p:cNvSpPr>
          <p:nvPr/>
        </p:nvSpPr>
        <p:spPr bwMode="auto">
          <a:xfrm>
            <a:off x="152400" y="2286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t>ROTATION</a:t>
            </a:r>
          </a:p>
        </p:txBody>
      </p:sp>
      <p:cxnSp>
        <p:nvCxnSpPr>
          <p:cNvPr id="5" name="Straight Arrow Connector 10">
            <a:extLst>
              <a:ext uri="{FF2B5EF4-FFF2-40B4-BE49-F238E27FC236}">
                <a16:creationId xmlns:a16="http://schemas.microsoft.com/office/drawing/2014/main" id="{D16A1230-A2BF-4B65-8946-6A988198A9C7}"/>
              </a:ext>
            </a:extLst>
          </p:cNvPr>
          <p:cNvCxnSpPr/>
          <p:nvPr/>
        </p:nvCxnSpPr>
        <p:spPr>
          <a:xfrm rot="5400000">
            <a:off x="2803526" y="3966626"/>
            <a:ext cx="3200400" cy="3175"/>
          </a:xfrm>
          <a:prstGeom prst="straightConnector1">
            <a:avLst/>
          </a:prstGeom>
          <a:ln w="47625">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11">
            <a:extLst>
              <a:ext uri="{FF2B5EF4-FFF2-40B4-BE49-F238E27FC236}">
                <a16:creationId xmlns:a16="http://schemas.microsoft.com/office/drawing/2014/main" id="{EB3225EC-6808-4AAA-865E-188D62B9C52C}"/>
              </a:ext>
            </a:extLst>
          </p:cNvPr>
          <p:cNvCxnSpPr/>
          <p:nvPr/>
        </p:nvCxnSpPr>
        <p:spPr>
          <a:xfrm>
            <a:off x="2803525" y="3966627"/>
            <a:ext cx="3200400" cy="3175"/>
          </a:xfrm>
          <a:prstGeom prst="straightConnector1">
            <a:avLst/>
          </a:prstGeom>
          <a:ln w="47625">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2EE090DC-FB4F-476C-B86A-4DF21EF7656B}"/>
              </a:ext>
            </a:extLst>
          </p:cNvPr>
          <p:cNvSpPr/>
          <p:nvPr/>
        </p:nvSpPr>
        <p:spPr>
          <a:xfrm>
            <a:off x="3124200" y="2672814"/>
            <a:ext cx="2559050" cy="2560638"/>
          </a:xfrm>
          <a:prstGeom prst="arc">
            <a:avLst>
              <a:gd name="adj1" fmla="val 16200000"/>
              <a:gd name="adj2" fmla="val 10855322"/>
            </a:avLst>
          </a:prstGeom>
          <a:ln w="41275">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 name="TextBox 14">
            <a:extLst>
              <a:ext uri="{FF2B5EF4-FFF2-40B4-BE49-F238E27FC236}">
                <a16:creationId xmlns:a16="http://schemas.microsoft.com/office/drawing/2014/main" id="{7CB9C7BC-72FE-4BE7-8846-0B37A8C014C4}"/>
              </a:ext>
            </a:extLst>
          </p:cNvPr>
          <p:cNvSpPr txBox="1">
            <a:spLocks noChangeArrowheads="1"/>
          </p:cNvSpPr>
          <p:nvPr/>
        </p:nvSpPr>
        <p:spPr bwMode="auto">
          <a:xfrm>
            <a:off x="768351" y="838199"/>
            <a:ext cx="77596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altLang="en-US" sz="4000" dirty="0"/>
              <a:t>Si une forme tourne à 270</a:t>
            </a:r>
            <a:r>
              <a:rPr lang="fr-FR" altLang="en-US" sz="4000" baseline="30000" dirty="0"/>
              <a:t>o</a:t>
            </a:r>
            <a:r>
              <a:rPr lang="fr-FR" altLang="en-US" sz="4000" dirty="0"/>
              <a:t>, jusqu'où tourne-t-elle?</a:t>
            </a:r>
          </a:p>
        </p:txBody>
      </p:sp>
      <p:sp>
        <p:nvSpPr>
          <p:cNvPr id="10" name="TextBox 16">
            <a:extLst>
              <a:ext uri="{FF2B5EF4-FFF2-40B4-BE49-F238E27FC236}">
                <a16:creationId xmlns:a16="http://schemas.microsoft.com/office/drawing/2014/main" id="{20CCF18E-E3F4-47C3-B51C-ADE82830BBC3}"/>
              </a:ext>
            </a:extLst>
          </p:cNvPr>
          <p:cNvSpPr txBox="1"/>
          <p:nvPr/>
        </p:nvSpPr>
        <p:spPr>
          <a:xfrm>
            <a:off x="1977230" y="5690123"/>
            <a:ext cx="5189537" cy="707886"/>
          </a:xfrm>
          <a:prstGeom prst="rect">
            <a:avLst/>
          </a:prstGeom>
          <a:noFill/>
        </p:spPr>
        <p:txBody>
          <a:bodyPr wrap="square">
            <a:spAutoFit/>
          </a:bodyPr>
          <a:lstStyle/>
          <a:p>
            <a:pPr>
              <a:defRPr/>
            </a:pPr>
            <a:r>
              <a:rPr lang="fr-FR" sz="4000" dirty="0"/>
              <a:t>Trois quart (¾)  de tour.</a:t>
            </a:r>
            <a:endParaRPr lang="en-US" sz="4000" b="1" dirty="0">
              <a:latin typeface="+mn-lt"/>
            </a:endParaRPr>
          </a:p>
        </p:txBody>
      </p:sp>
      <p:sp>
        <p:nvSpPr>
          <p:cNvPr id="11" name="Rectangle 10">
            <a:extLst>
              <a:ext uri="{FF2B5EF4-FFF2-40B4-BE49-F238E27FC236}">
                <a16:creationId xmlns:a16="http://schemas.microsoft.com/office/drawing/2014/main" id="{B612AEBB-8897-4E86-820E-BBACF65E7E07}"/>
              </a:ext>
            </a:extLst>
          </p:cNvPr>
          <p:cNvSpPr>
            <a:spLocks noChangeArrowheads="1"/>
          </p:cNvSpPr>
          <p:nvPr/>
        </p:nvSpPr>
        <p:spPr bwMode="auto">
          <a:xfrm>
            <a:off x="2765425" y="3136847"/>
            <a:ext cx="11689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dirty="0">
                <a:solidFill>
                  <a:srgbClr val="FF0000"/>
                </a:solidFill>
              </a:rPr>
              <a:t>270</a:t>
            </a:r>
            <a:r>
              <a:rPr lang="en-US" altLang="en-US" sz="4000" dirty="0">
                <a:solidFill>
                  <a:srgbClr val="FF0000"/>
                </a:solidFill>
                <a:sym typeface="Symbol" panose="05050102010706020507" pitchFamily="18" charset="2"/>
              </a:rPr>
              <a:t></a:t>
            </a:r>
            <a:endParaRPr lang="en-US" altLang="en-US" sz="4000" dirty="0">
              <a:solidFill>
                <a:srgbClr val="FF0000"/>
              </a:solidFill>
            </a:endParaRPr>
          </a:p>
        </p:txBody>
      </p:sp>
    </p:spTree>
    <p:extLst>
      <p:ext uri="{BB962C8B-B14F-4D97-AF65-F5344CB8AC3E}">
        <p14:creationId xmlns:p14="http://schemas.microsoft.com/office/powerpoint/2010/main" val="287519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A5A66A97-4380-4DEF-A02A-46A3F837A7AD}"/>
              </a:ext>
            </a:extLst>
          </p:cNvPr>
          <p:cNvSpPr txBox="1">
            <a:spLocks noChangeArrowheads="1"/>
          </p:cNvSpPr>
          <p:nvPr/>
        </p:nvSpPr>
        <p:spPr bwMode="auto">
          <a:xfrm>
            <a:off x="152400" y="2286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t>ROTATION</a:t>
            </a:r>
          </a:p>
        </p:txBody>
      </p:sp>
      <p:sp>
        <p:nvSpPr>
          <p:cNvPr id="5" name="Up Arrow 8">
            <a:extLst>
              <a:ext uri="{FF2B5EF4-FFF2-40B4-BE49-F238E27FC236}">
                <a16:creationId xmlns:a16="http://schemas.microsoft.com/office/drawing/2014/main" id="{E24FEFEA-742B-4047-8D5D-E99EB2CC6E39}"/>
              </a:ext>
            </a:extLst>
          </p:cNvPr>
          <p:cNvSpPr/>
          <p:nvPr/>
        </p:nvSpPr>
        <p:spPr>
          <a:xfrm>
            <a:off x="1752600" y="2204244"/>
            <a:ext cx="1676400" cy="1447800"/>
          </a:xfrm>
          <a:prstGeom prst="upArrow">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a:solidFill>
              <a:schemeClr val="tx1">
                <a:lumMod val="50000"/>
                <a:lumOff val="5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10">
            <a:extLst>
              <a:ext uri="{FF2B5EF4-FFF2-40B4-BE49-F238E27FC236}">
                <a16:creationId xmlns:a16="http://schemas.microsoft.com/office/drawing/2014/main" id="{2FCDA11A-49A7-4731-BB8B-20303566BB73}"/>
              </a:ext>
            </a:extLst>
          </p:cNvPr>
          <p:cNvSpPr/>
          <p:nvPr/>
        </p:nvSpPr>
        <p:spPr>
          <a:xfrm>
            <a:off x="4495800" y="3575844"/>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12">
            <a:extLst>
              <a:ext uri="{FF2B5EF4-FFF2-40B4-BE49-F238E27FC236}">
                <a16:creationId xmlns:a16="http://schemas.microsoft.com/office/drawing/2014/main" id="{3ADC6B11-D7F1-4AC6-A06A-52E7D7887E43}"/>
              </a:ext>
            </a:extLst>
          </p:cNvPr>
          <p:cNvSpPr txBox="1">
            <a:spLocks noChangeArrowheads="1"/>
          </p:cNvSpPr>
          <p:nvPr/>
        </p:nvSpPr>
        <p:spPr bwMode="auto">
          <a:xfrm>
            <a:off x="171450" y="868363"/>
            <a:ext cx="88392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altLang="en-US" dirty="0"/>
              <a:t>Décrivez comment la flèche A </a:t>
            </a:r>
            <a:r>
              <a:rPr lang="fr-FR" altLang="en-US" dirty="0" err="1"/>
              <a:t>a</a:t>
            </a:r>
            <a:r>
              <a:rPr lang="fr-FR" altLang="en-US" dirty="0"/>
              <a:t> été transformée pour obtenir la flèche B.</a:t>
            </a:r>
            <a:endParaRPr lang="en-US" altLang="en-US" b="1" dirty="0"/>
          </a:p>
        </p:txBody>
      </p:sp>
      <p:sp>
        <p:nvSpPr>
          <p:cNvPr id="9" name="Rounded Rectangular Callout 14">
            <a:extLst>
              <a:ext uri="{FF2B5EF4-FFF2-40B4-BE49-F238E27FC236}">
                <a16:creationId xmlns:a16="http://schemas.microsoft.com/office/drawing/2014/main" id="{01DCD636-66D3-49BD-BF7E-B1E727763054}"/>
              </a:ext>
            </a:extLst>
          </p:cNvPr>
          <p:cNvSpPr/>
          <p:nvPr/>
        </p:nvSpPr>
        <p:spPr>
          <a:xfrm>
            <a:off x="628650" y="5099845"/>
            <a:ext cx="8458200" cy="1676400"/>
          </a:xfrm>
          <a:prstGeom prst="wedgeRoundRectCallout">
            <a:avLst>
              <a:gd name="adj1" fmla="val -26164"/>
              <a:gd name="adj2" fmla="val -50911"/>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fr-FR" sz="3200" dirty="0">
                <a:solidFill>
                  <a:schemeClr val="tx1"/>
                </a:solidFill>
              </a:rPr>
              <a:t>La flèche A </a:t>
            </a:r>
            <a:r>
              <a:rPr lang="fr-FR" sz="3200" dirty="0" err="1">
                <a:solidFill>
                  <a:schemeClr val="tx1"/>
                </a:solidFill>
              </a:rPr>
              <a:t>a</a:t>
            </a:r>
            <a:r>
              <a:rPr lang="fr-FR" sz="3200" dirty="0">
                <a:solidFill>
                  <a:schemeClr val="tx1"/>
                </a:solidFill>
              </a:rPr>
              <a:t> été tournée dans le sens d’une montre de 180</a:t>
            </a:r>
            <a:r>
              <a:rPr lang="fr-FR" sz="3200" baseline="30000" dirty="0">
                <a:solidFill>
                  <a:schemeClr val="tx1"/>
                </a:solidFill>
              </a:rPr>
              <a:t>o</a:t>
            </a:r>
            <a:r>
              <a:rPr lang="fr-FR" sz="3200" dirty="0">
                <a:solidFill>
                  <a:schemeClr val="tx1"/>
                </a:solidFill>
              </a:rPr>
              <a:t> </a:t>
            </a:r>
            <a:endParaRPr lang="en-US" sz="3200" dirty="0">
              <a:solidFill>
                <a:schemeClr val="tx1"/>
              </a:solidFill>
            </a:endParaRPr>
          </a:p>
        </p:txBody>
      </p:sp>
      <p:sp>
        <p:nvSpPr>
          <p:cNvPr id="10" name="Up Arrow 15">
            <a:extLst>
              <a:ext uri="{FF2B5EF4-FFF2-40B4-BE49-F238E27FC236}">
                <a16:creationId xmlns:a16="http://schemas.microsoft.com/office/drawing/2014/main" id="{9E3189A9-2DD9-4488-A039-68D82DD722CA}"/>
              </a:ext>
            </a:extLst>
          </p:cNvPr>
          <p:cNvSpPr/>
          <p:nvPr/>
        </p:nvSpPr>
        <p:spPr>
          <a:xfrm rot="10800000">
            <a:off x="5715000" y="3652044"/>
            <a:ext cx="1676400" cy="1447800"/>
          </a:xfrm>
          <a:prstGeom prst="upArrow">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a:solidFill>
              <a:schemeClr val="tx1">
                <a:lumMod val="50000"/>
                <a:lumOff val="5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Box 16">
            <a:extLst>
              <a:ext uri="{FF2B5EF4-FFF2-40B4-BE49-F238E27FC236}">
                <a16:creationId xmlns:a16="http://schemas.microsoft.com/office/drawing/2014/main" id="{A1440F87-8AA1-405A-AA90-7D4E045B459F}"/>
              </a:ext>
            </a:extLst>
          </p:cNvPr>
          <p:cNvSpPr txBox="1">
            <a:spLocks noChangeArrowheads="1"/>
          </p:cNvSpPr>
          <p:nvPr/>
        </p:nvSpPr>
        <p:spPr bwMode="auto">
          <a:xfrm>
            <a:off x="2438400" y="3728244"/>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t>A</a:t>
            </a:r>
          </a:p>
        </p:txBody>
      </p:sp>
      <p:sp>
        <p:nvSpPr>
          <p:cNvPr id="12" name="TextBox 17">
            <a:extLst>
              <a:ext uri="{FF2B5EF4-FFF2-40B4-BE49-F238E27FC236}">
                <a16:creationId xmlns:a16="http://schemas.microsoft.com/office/drawing/2014/main" id="{F13C2595-B0F0-4FAA-84CA-651DC723860D}"/>
              </a:ext>
            </a:extLst>
          </p:cNvPr>
          <p:cNvSpPr txBox="1">
            <a:spLocks noChangeArrowheads="1"/>
          </p:cNvSpPr>
          <p:nvPr/>
        </p:nvSpPr>
        <p:spPr bwMode="auto">
          <a:xfrm>
            <a:off x="6324600" y="2966244"/>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t>B</a:t>
            </a:r>
          </a:p>
        </p:txBody>
      </p:sp>
    </p:spTree>
    <p:extLst>
      <p:ext uri="{BB962C8B-B14F-4D97-AF65-F5344CB8AC3E}">
        <p14:creationId xmlns:p14="http://schemas.microsoft.com/office/powerpoint/2010/main" val="223937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La rotation - 4e - Cours Mathématiques - Kartable">
            <a:extLst>
              <a:ext uri="{FF2B5EF4-FFF2-40B4-BE49-F238E27FC236}">
                <a16:creationId xmlns:a16="http://schemas.microsoft.com/office/drawing/2014/main" id="{E696C58B-9A3A-4C90-AACB-588AE8C3F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6338066" cy="522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971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pic>
        <p:nvPicPr>
          <p:cNvPr id="5" name="Picture 2">
            <a:extLst>
              <a:ext uri="{FF2B5EF4-FFF2-40B4-BE49-F238E27FC236}">
                <a16:creationId xmlns:a16="http://schemas.microsoft.com/office/drawing/2014/main" id="{617CE514-A7E2-4493-BC82-1EC79F5E9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71" y="2057400"/>
            <a:ext cx="8643056"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074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5002DB3-4AE2-4055-87E1-A1A289DEAF61}"/>
              </a:ext>
            </a:extLst>
          </p:cNvPr>
          <p:cNvPicPr>
            <a:picLocks noChangeAspect="1"/>
          </p:cNvPicPr>
          <p:nvPr/>
        </p:nvPicPr>
        <p:blipFill>
          <a:blip r:embed="rId2"/>
          <a:stretch>
            <a:fillRect/>
          </a:stretch>
        </p:blipFill>
        <p:spPr>
          <a:xfrm>
            <a:off x="731658" y="770161"/>
            <a:ext cx="5397473" cy="5317671"/>
          </a:xfrm>
          <a:prstGeom prst="rect">
            <a:avLst/>
          </a:prstGeom>
        </p:spPr>
      </p:pic>
      <p:sp>
        <p:nvSpPr>
          <p:cNvPr id="6" name="Rectangle 5">
            <a:extLst>
              <a:ext uri="{FF2B5EF4-FFF2-40B4-BE49-F238E27FC236}">
                <a16:creationId xmlns:a16="http://schemas.microsoft.com/office/drawing/2014/main" id="{796C3E11-5E21-426B-8637-825429D9AEE3}"/>
              </a:ext>
            </a:extLst>
          </p:cNvPr>
          <p:cNvSpPr/>
          <p:nvPr/>
        </p:nvSpPr>
        <p:spPr>
          <a:xfrm>
            <a:off x="5943600" y="609600"/>
            <a:ext cx="3200400"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800" dirty="0"/>
              <a:t>Fais tourner le rectangle EFHG de un quart tour dans le sens des aiguilles d’une montre autour du sommet H</a:t>
            </a:r>
            <a:endParaRPr lang="en-CA" sz="2800" dirty="0"/>
          </a:p>
        </p:txBody>
      </p:sp>
      <p:sp>
        <p:nvSpPr>
          <p:cNvPr id="7" name="Rectangle 6">
            <a:extLst>
              <a:ext uri="{FF2B5EF4-FFF2-40B4-BE49-F238E27FC236}">
                <a16:creationId xmlns:a16="http://schemas.microsoft.com/office/drawing/2014/main" id="{5C78F214-867F-4E29-8B01-7FE38302546D}"/>
              </a:ext>
            </a:extLst>
          </p:cNvPr>
          <p:cNvSpPr/>
          <p:nvPr/>
        </p:nvSpPr>
        <p:spPr>
          <a:xfrm>
            <a:off x="6022230" y="4057417"/>
            <a:ext cx="2715230" cy="523220"/>
          </a:xfrm>
          <a:prstGeom prst="rect">
            <a:avLst/>
          </a:prstGeom>
        </p:spPr>
        <p:txBody>
          <a:bodyPr wrap="none">
            <a:spAutoFit/>
          </a:bodyPr>
          <a:lstStyle/>
          <a:p>
            <a:r>
              <a:rPr lang="fr-FR" sz="2800" dirty="0">
                <a:solidFill>
                  <a:srgbClr val="C00000"/>
                </a:solidFill>
              </a:rPr>
              <a:t>un quart fait 90</a:t>
            </a:r>
            <a:r>
              <a:rPr lang="fr-FR" sz="2800" baseline="30000" dirty="0">
                <a:solidFill>
                  <a:srgbClr val="C00000"/>
                </a:solidFill>
              </a:rPr>
              <a:t>o</a:t>
            </a:r>
            <a:r>
              <a:rPr lang="fr-FR" sz="2800" dirty="0">
                <a:solidFill>
                  <a:srgbClr val="C00000"/>
                </a:solidFill>
              </a:rPr>
              <a:t> </a:t>
            </a:r>
            <a:endParaRPr lang="en-CA" dirty="0">
              <a:solidFill>
                <a:srgbClr val="C00000"/>
              </a:solidFill>
            </a:endParaRPr>
          </a:p>
        </p:txBody>
      </p:sp>
      <p:cxnSp>
        <p:nvCxnSpPr>
          <p:cNvPr id="9" name="Connecteur droit 8">
            <a:extLst>
              <a:ext uri="{FF2B5EF4-FFF2-40B4-BE49-F238E27FC236}">
                <a16:creationId xmlns:a16="http://schemas.microsoft.com/office/drawing/2014/main" id="{5CF35D4D-272D-4366-AECF-A6DA9495F43F}"/>
              </a:ext>
            </a:extLst>
          </p:cNvPr>
          <p:cNvCxnSpPr/>
          <p:nvPr/>
        </p:nvCxnSpPr>
        <p:spPr>
          <a:xfrm>
            <a:off x="3124200" y="3733800"/>
            <a:ext cx="1828800"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ADE8B19-3183-4EBC-AB28-3D5832C932D9}"/>
              </a:ext>
            </a:extLst>
          </p:cNvPr>
          <p:cNvSpPr/>
          <p:nvPr/>
        </p:nvSpPr>
        <p:spPr>
          <a:xfrm>
            <a:off x="4571999" y="3210580"/>
            <a:ext cx="449162" cy="523220"/>
          </a:xfrm>
          <a:prstGeom prst="rect">
            <a:avLst/>
          </a:prstGeom>
        </p:spPr>
        <p:txBody>
          <a:bodyPr wrap="none">
            <a:spAutoFit/>
          </a:bodyPr>
          <a:lstStyle/>
          <a:p>
            <a:r>
              <a:rPr lang="fr-FR" sz="2800" b="1" dirty="0">
                <a:solidFill>
                  <a:srgbClr val="C00000"/>
                </a:solidFill>
              </a:rPr>
              <a:t>E’</a:t>
            </a:r>
            <a:endParaRPr lang="en-CA" b="1" dirty="0">
              <a:solidFill>
                <a:srgbClr val="C00000"/>
              </a:solidFill>
            </a:endParaRPr>
          </a:p>
        </p:txBody>
      </p:sp>
      <p:sp>
        <p:nvSpPr>
          <p:cNvPr id="12" name="Organigramme : Connecteur 11">
            <a:extLst>
              <a:ext uri="{FF2B5EF4-FFF2-40B4-BE49-F238E27FC236}">
                <a16:creationId xmlns:a16="http://schemas.microsoft.com/office/drawing/2014/main" id="{878775D8-8778-4B10-9EF0-82E844D4D5E1}"/>
              </a:ext>
            </a:extLst>
          </p:cNvPr>
          <p:cNvSpPr/>
          <p:nvPr/>
        </p:nvSpPr>
        <p:spPr>
          <a:xfrm>
            <a:off x="4879407" y="3710940"/>
            <a:ext cx="76200" cy="45719"/>
          </a:xfrm>
          <a:prstGeom prst="flowChartConnector">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548335A3-980C-4DD7-9DD4-B5ED21081CDF}"/>
              </a:ext>
            </a:extLst>
          </p:cNvPr>
          <p:cNvSpPr/>
          <p:nvPr/>
        </p:nvSpPr>
        <p:spPr>
          <a:xfrm>
            <a:off x="3124200" y="3581400"/>
            <a:ext cx="152400" cy="12953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1502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5002DB3-4AE2-4055-87E1-A1A289DEAF61}"/>
              </a:ext>
            </a:extLst>
          </p:cNvPr>
          <p:cNvPicPr>
            <a:picLocks noChangeAspect="1"/>
          </p:cNvPicPr>
          <p:nvPr/>
        </p:nvPicPr>
        <p:blipFill>
          <a:blip r:embed="rId2"/>
          <a:stretch>
            <a:fillRect/>
          </a:stretch>
        </p:blipFill>
        <p:spPr>
          <a:xfrm>
            <a:off x="731658" y="770161"/>
            <a:ext cx="5397473" cy="5317671"/>
          </a:xfrm>
          <a:prstGeom prst="rect">
            <a:avLst/>
          </a:prstGeom>
        </p:spPr>
      </p:pic>
      <p:sp>
        <p:nvSpPr>
          <p:cNvPr id="6" name="Rectangle 5">
            <a:extLst>
              <a:ext uri="{FF2B5EF4-FFF2-40B4-BE49-F238E27FC236}">
                <a16:creationId xmlns:a16="http://schemas.microsoft.com/office/drawing/2014/main" id="{796C3E11-5E21-426B-8637-825429D9AEE3}"/>
              </a:ext>
            </a:extLst>
          </p:cNvPr>
          <p:cNvSpPr/>
          <p:nvPr/>
        </p:nvSpPr>
        <p:spPr>
          <a:xfrm>
            <a:off x="5943600" y="609600"/>
            <a:ext cx="3200400"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800" dirty="0"/>
              <a:t>Fais tourner le rectangle EFHG de un quart tour dans le sens des aiguilles d’une montre autour du sommet H</a:t>
            </a:r>
            <a:endParaRPr lang="en-CA" sz="2800" dirty="0"/>
          </a:p>
        </p:txBody>
      </p:sp>
      <p:sp>
        <p:nvSpPr>
          <p:cNvPr id="7" name="Rectangle 6">
            <a:extLst>
              <a:ext uri="{FF2B5EF4-FFF2-40B4-BE49-F238E27FC236}">
                <a16:creationId xmlns:a16="http://schemas.microsoft.com/office/drawing/2014/main" id="{5C78F214-867F-4E29-8B01-7FE38302546D}"/>
              </a:ext>
            </a:extLst>
          </p:cNvPr>
          <p:cNvSpPr/>
          <p:nvPr/>
        </p:nvSpPr>
        <p:spPr>
          <a:xfrm>
            <a:off x="6022230" y="4057417"/>
            <a:ext cx="2715230" cy="523220"/>
          </a:xfrm>
          <a:prstGeom prst="rect">
            <a:avLst/>
          </a:prstGeom>
        </p:spPr>
        <p:txBody>
          <a:bodyPr wrap="none">
            <a:spAutoFit/>
          </a:bodyPr>
          <a:lstStyle/>
          <a:p>
            <a:r>
              <a:rPr lang="fr-FR" sz="2800" dirty="0">
                <a:solidFill>
                  <a:srgbClr val="C00000"/>
                </a:solidFill>
              </a:rPr>
              <a:t>un quart fait 90</a:t>
            </a:r>
            <a:r>
              <a:rPr lang="fr-FR" sz="2800" baseline="30000" dirty="0">
                <a:solidFill>
                  <a:srgbClr val="C00000"/>
                </a:solidFill>
              </a:rPr>
              <a:t>o</a:t>
            </a:r>
            <a:r>
              <a:rPr lang="fr-FR" sz="2800" dirty="0">
                <a:solidFill>
                  <a:srgbClr val="C00000"/>
                </a:solidFill>
              </a:rPr>
              <a:t> </a:t>
            </a:r>
            <a:endParaRPr lang="en-CA" dirty="0">
              <a:solidFill>
                <a:srgbClr val="C00000"/>
              </a:solidFill>
            </a:endParaRPr>
          </a:p>
        </p:txBody>
      </p:sp>
      <p:sp>
        <p:nvSpPr>
          <p:cNvPr id="11" name="Rectangle 10">
            <a:extLst>
              <a:ext uri="{FF2B5EF4-FFF2-40B4-BE49-F238E27FC236}">
                <a16:creationId xmlns:a16="http://schemas.microsoft.com/office/drawing/2014/main" id="{FADE8B19-3183-4EBC-AB28-3D5832C932D9}"/>
              </a:ext>
            </a:extLst>
          </p:cNvPr>
          <p:cNvSpPr/>
          <p:nvPr/>
        </p:nvSpPr>
        <p:spPr>
          <a:xfrm>
            <a:off x="4571999" y="3210580"/>
            <a:ext cx="449162" cy="523220"/>
          </a:xfrm>
          <a:prstGeom prst="rect">
            <a:avLst/>
          </a:prstGeom>
        </p:spPr>
        <p:txBody>
          <a:bodyPr wrap="none">
            <a:spAutoFit/>
          </a:bodyPr>
          <a:lstStyle/>
          <a:p>
            <a:r>
              <a:rPr lang="fr-FR" sz="2800" b="1" dirty="0">
                <a:solidFill>
                  <a:srgbClr val="C00000"/>
                </a:solidFill>
              </a:rPr>
              <a:t>E’</a:t>
            </a:r>
            <a:endParaRPr lang="en-CA" b="1" dirty="0">
              <a:solidFill>
                <a:srgbClr val="C00000"/>
              </a:solidFill>
            </a:endParaRPr>
          </a:p>
        </p:txBody>
      </p:sp>
      <p:sp>
        <p:nvSpPr>
          <p:cNvPr id="12" name="Organigramme : Connecteur 11">
            <a:extLst>
              <a:ext uri="{FF2B5EF4-FFF2-40B4-BE49-F238E27FC236}">
                <a16:creationId xmlns:a16="http://schemas.microsoft.com/office/drawing/2014/main" id="{878775D8-8778-4B10-9EF0-82E844D4D5E1}"/>
              </a:ext>
            </a:extLst>
          </p:cNvPr>
          <p:cNvSpPr/>
          <p:nvPr/>
        </p:nvSpPr>
        <p:spPr>
          <a:xfrm>
            <a:off x="4879407" y="3710940"/>
            <a:ext cx="76200" cy="45719"/>
          </a:xfrm>
          <a:prstGeom prst="flowChartConnector">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Connecteur droit 13">
            <a:extLst>
              <a:ext uri="{FF2B5EF4-FFF2-40B4-BE49-F238E27FC236}">
                <a16:creationId xmlns:a16="http://schemas.microsoft.com/office/drawing/2014/main" id="{1346E5D9-3874-4009-9E6D-4D1AC6061630}"/>
              </a:ext>
            </a:extLst>
          </p:cNvPr>
          <p:cNvCxnSpPr>
            <a:cxnSpLocks/>
          </p:cNvCxnSpPr>
          <p:nvPr/>
        </p:nvCxnSpPr>
        <p:spPr>
          <a:xfrm>
            <a:off x="3124200" y="3710935"/>
            <a:ext cx="0" cy="869702"/>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79EFB17-DC40-4126-A853-5CA6CC0641D3}"/>
              </a:ext>
            </a:extLst>
          </p:cNvPr>
          <p:cNvSpPr/>
          <p:nvPr/>
        </p:nvSpPr>
        <p:spPr>
          <a:xfrm>
            <a:off x="2614901" y="4217978"/>
            <a:ext cx="506870" cy="523220"/>
          </a:xfrm>
          <a:prstGeom prst="rect">
            <a:avLst/>
          </a:prstGeom>
        </p:spPr>
        <p:txBody>
          <a:bodyPr wrap="none">
            <a:spAutoFit/>
          </a:bodyPr>
          <a:lstStyle/>
          <a:p>
            <a:pPr lvl="0"/>
            <a:r>
              <a:rPr lang="fr-FR" sz="2800" b="1" dirty="0">
                <a:solidFill>
                  <a:srgbClr val="C00000"/>
                </a:solidFill>
              </a:rPr>
              <a:t>G’</a:t>
            </a:r>
            <a:endParaRPr lang="en-CA" b="1" dirty="0">
              <a:solidFill>
                <a:srgbClr val="C00000"/>
              </a:solidFill>
            </a:endParaRPr>
          </a:p>
        </p:txBody>
      </p:sp>
    </p:spTree>
    <p:extLst>
      <p:ext uri="{BB962C8B-B14F-4D97-AF65-F5344CB8AC3E}">
        <p14:creationId xmlns:p14="http://schemas.microsoft.com/office/powerpoint/2010/main" val="1209998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5002DB3-4AE2-4055-87E1-A1A289DEAF61}"/>
              </a:ext>
            </a:extLst>
          </p:cNvPr>
          <p:cNvPicPr>
            <a:picLocks noChangeAspect="1"/>
          </p:cNvPicPr>
          <p:nvPr/>
        </p:nvPicPr>
        <p:blipFill>
          <a:blip r:embed="rId2"/>
          <a:stretch>
            <a:fillRect/>
          </a:stretch>
        </p:blipFill>
        <p:spPr>
          <a:xfrm>
            <a:off x="731658" y="770161"/>
            <a:ext cx="5397473" cy="5317671"/>
          </a:xfrm>
          <a:prstGeom prst="rect">
            <a:avLst/>
          </a:prstGeom>
        </p:spPr>
      </p:pic>
      <p:sp>
        <p:nvSpPr>
          <p:cNvPr id="6" name="Rectangle 5">
            <a:extLst>
              <a:ext uri="{FF2B5EF4-FFF2-40B4-BE49-F238E27FC236}">
                <a16:creationId xmlns:a16="http://schemas.microsoft.com/office/drawing/2014/main" id="{796C3E11-5E21-426B-8637-825429D9AEE3}"/>
              </a:ext>
            </a:extLst>
          </p:cNvPr>
          <p:cNvSpPr/>
          <p:nvPr/>
        </p:nvSpPr>
        <p:spPr>
          <a:xfrm>
            <a:off x="5943600" y="609600"/>
            <a:ext cx="3200400"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800" dirty="0"/>
              <a:t>Fais tourner le rectangle EFHG de un quart tour dans le sens des aiguilles d’une montre autour du sommet H</a:t>
            </a:r>
            <a:endParaRPr lang="en-CA" sz="2800" dirty="0"/>
          </a:p>
        </p:txBody>
      </p:sp>
      <p:sp>
        <p:nvSpPr>
          <p:cNvPr id="7" name="Rectangle 6">
            <a:extLst>
              <a:ext uri="{FF2B5EF4-FFF2-40B4-BE49-F238E27FC236}">
                <a16:creationId xmlns:a16="http://schemas.microsoft.com/office/drawing/2014/main" id="{5C78F214-867F-4E29-8B01-7FE38302546D}"/>
              </a:ext>
            </a:extLst>
          </p:cNvPr>
          <p:cNvSpPr/>
          <p:nvPr/>
        </p:nvSpPr>
        <p:spPr>
          <a:xfrm>
            <a:off x="6022230" y="4057417"/>
            <a:ext cx="2715230" cy="523220"/>
          </a:xfrm>
          <a:prstGeom prst="rect">
            <a:avLst/>
          </a:prstGeom>
        </p:spPr>
        <p:txBody>
          <a:bodyPr wrap="none">
            <a:spAutoFit/>
          </a:bodyPr>
          <a:lstStyle/>
          <a:p>
            <a:r>
              <a:rPr lang="fr-FR" sz="2800" dirty="0">
                <a:solidFill>
                  <a:srgbClr val="C00000"/>
                </a:solidFill>
              </a:rPr>
              <a:t>un quart fait 90</a:t>
            </a:r>
            <a:r>
              <a:rPr lang="fr-FR" sz="2800" baseline="30000" dirty="0">
                <a:solidFill>
                  <a:srgbClr val="C00000"/>
                </a:solidFill>
              </a:rPr>
              <a:t>o</a:t>
            </a:r>
            <a:r>
              <a:rPr lang="fr-FR" sz="2800" dirty="0">
                <a:solidFill>
                  <a:srgbClr val="C00000"/>
                </a:solidFill>
              </a:rPr>
              <a:t> </a:t>
            </a:r>
            <a:endParaRPr lang="en-CA" dirty="0">
              <a:solidFill>
                <a:srgbClr val="C00000"/>
              </a:solidFill>
            </a:endParaRPr>
          </a:p>
        </p:txBody>
      </p:sp>
      <p:sp>
        <p:nvSpPr>
          <p:cNvPr id="11" name="Rectangle 10">
            <a:extLst>
              <a:ext uri="{FF2B5EF4-FFF2-40B4-BE49-F238E27FC236}">
                <a16:creationId xmlns:a16="http://schemas.microsoft.com/office/drawing/2014/main" id="{FADE8B19-3183-4EBC-AB28-3D5832C932D9}"/>
              </a:ext>
            </a:extLst>
          </p:cNvPr>
          <p:cNvSpPr/>
          <p:nvPr/>
        </p:nvSpPr>
        <p:spPr>
          <a:xfrm>
            <a:off x="4571999" y="3210580"/>
            <a:ext cx="449162" cy="523220"/>
          </a:xfrm>
          <a:prstGeom prst="rect">
            <a:avLst/>
          </a:prstGeom>
        </p:spPr>
        <p:txBody>
          <a:bodyPr wrap="none">
            <a:spAutoFit/>
          </a:bodyPr>
          <a:lstStyle/>
          <a:p>
            <a:r>
              <a:rPr lang="fr-FR" sz="2800" b="1" dirty="0">
                <a:solidFill>
                  <a:srgbClr val="C00000"/>
                </a:solidFill>
              </a:rPr>
              <a:t>E’</a:t>
            </a:r>
            <a:endParaRPr lang="en-CA" b="1" dirty="0">
              <a:solidFill>
                <a:srgbClr val="C00000"/>
              </a:solidFill>
            </a:endParaRPr>
          </a:p>
        </p:txBody>
      </p:sp>
      <p:sp>
        <p:nvSpPr>
          <p:cNvPr id="12" name="Organigramme : Connecteur 11">
            <a:extLst>
              <a:ext uri="{FF2B5EF4-FFF2-40B4-BE49-F238E27FC236}">
                <a16:creationId xmlns:a16="http://schemas.microsoft.com/office/drawing/2014/main" id="{878775D8-8778-4B10-9EF0-82E844D4D5E1}"/>
              </a:ext>
            </a:extLst>
          </p:cNvPr>
          <p:cNvSpPr/>
          <p:nvPr/>
        </p:nvSpPr>
        <p:spPr>
          <a:xfrm>
            <a:off x="4879407" y="3710940"/>
            <a:ext cx="76200" cy="45719"/>
          </a:xfrm>
          <a:prstGeom prst="flowChartConnector">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Connecteur droit 13">
            <a:extLst>
              <a:ext uri="{FF2B5EF4-FFF2-40B4-BE49-F238E27FC236}">
                <a16:creationId xmlns:a16="http://schemas.microsoft.com/office/drawing/2014/main" id="{1346E5D9-3874-4009-9E6D-4D1AC6061630}"/>
              </a:ext>
            </a:extLst>
          </p:cNvPr>
          <p:cNvCxnSpPr>
            <a:cxnSpLocks/>
          </p:cNvCxnSpPr>
          <p:nvPr/>
        </p:nvCxnSpPr>
        <p:spPr>
          <a:xfrm flipV="1">
            <a:off x="3124200" y="1905000"/>
            <a:ext cx="914400" cy="1805935"/>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79EFB17-DC40-4126-A853-5CA6CC0641D3}"/>
              </a:ext>
            </a:extLst>
          </p:cNvPr>
          <p:cNvSpPr/>
          <p:nvPr/>
        </p:nvSpPr>
        <p:spPr>
          <a:xfrm>
            <a:off x="2614901" y="4217978"/>
            <a:ext cx="506870" cy="523220"/>
          </a:xfrm>
          <a:prstGeom prst="rect">
            <a:avLst/>
          </a:prstGeom>
        </p:spPr>
        <p:txBody>
          <a:bodyPr wrap="none">
            <a:spAutoFit/>
          </a:bodyPr>
          <a:lstStyle/>
          <a:p>
            <a:pPr lvl="0"/>
            <a:r>
              <a:rPr lang="fr-FR" sz="2800" b="1" dirty="0">
                <a:solidFill>
                  <a:srgbClr val="C00000"/>
                </a:solidFill>
              </a:rPr>
              <a:t>G’</a:t>
            </a:r>
            <a:endParaRPr lang="en-CA" b="1" dirty="0">
              <a:solidFill>
                <a:srgbClr val="C00000"/>
              </a:solidFill>
            </a:endParaRPr>
          </a:p>
        </p:txBody>
      </p:sp>
      <p:cxnSp>
        <p:nvCxnSpPr>
          <p:cNvPr id="13" name="Connecteur droit 12">
            <a:extLst>
              <a:ext uri="{FF2B5EF4-FFF2-40B4-BE49-F238E27FC236}">
                <a16:creationId xmlns:a16="http://schemas.microsoft.com/office/drawing/2014/main" id="{C0C73334-1DF9-414A-BF86-73067099484B}"/>
              </a:ext>
            </a:extLst>
          </p:cNvPr>
          <p:cNvCxnSpPr>
            <a:cxnSpLocks/>
          </p:cNvCxnSpPr>
          <p:nvPr/>
        </p:nvCxnSpPr>
        <p:spPr>
          <a:xfrm>
            <a:off x="3116513" y="3733799"/>
            <a:ext cx="1800994" cy="846838"/>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F7ECB0E-5A3C-48E4-B573-D117CCC56B3B}"/>
              </a:ext>
            </a:extLst>
          </p:cNvPr>
          <p:cNvSpPr/>
          <p:nvPr/>
        </p:nvSpPr>
        <p:spPr>
          <a:xfrm rot="1346112">
            <a:off x="3135238" y="3658728"/>
            <a:ext cx="244510" cy="1466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rganigramme : Connecteur 15">
            <a:extLst>
              <a:ext uri="{FF2B5EF4-FFF2-40B4-BE49-F238E27FC236}">
                <a16:creationId xmlns:a16="http://schemas.microsoft.com/office/drawing/2014/main" id="{08ED1ADD-A7C1-4EF4-BAF2-878BB597BF37}"/>
              </a:ext>
            </a:extLst>
          </p:cNvPr>
          <p:cNvSpPr/>
          <p:nvPr/>
        </p:nvSpPr>
        <p:spPr>
          <a:xfrm>
            <a:off x="3102721" y="4592339"/>
            <a:ext cx="76200" cy="45719"/>
          </a:xfrm>
          <a:prstGeom prst="flowChartConnector">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rganigramme : Connecteur 16">
            <a:extLst>
              <a:ext uri="{FF2B5EF4-FFF2-40B4-BE49-F238E27FC236}">
                <a16:creationId xmlns:a16="http://schemas.microsoft.com/office/drawing/2014/main" id="{715CEB22-EABA-4F00-949E-C997AD056496}"/>
              </a:ext>
            </a:extLst>
          </p:cNvPr>
          <p:cNvSpPr/>
          <p:nvPr/>
        </p:nvSpPr>
        <p:spPr>
          <a:xfrm>
            <a:off x="4879407" y="4569479"/>
            <a:ext cx="76200" cy="45719"/>
          </a:xfrm>
          <a:prstGeom prst="flowChartConnector">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8FDC05D7-911F-491A-A73B-7E00B6A12EA7}"/>
              </a:ext>
            </a:extLst>
          </p:cNvPr>
          <p:cNvSpPr/>
          <p:nvPr/>
        </p:nvSpPr>
        <p:spPr>
          <a:xfrm>
            <a:off x="4920338" y="4157218"/>
            <a:ext cx="444481" cy="523220"/>
          </a:xfrm>
          <a:prstGeom prst="rect">
            <a:avLst/>
          </a:prstGeom>
        </p:spPr>
        <p:txBody>
          <a:bodyPr wrap="none">
            <a:spAutoFit/>
          </a:bodyPr>
          <a:lstStyle/>
          <a:p>
            <a:r>
              <a:rPr lang="fr-FR" sz="2800" b="1" dirty="0">
                <a:solidFill>
                  <a:srgbClr val="C00000"/>
                </a:solidFill>
              </a:rPr>
              <a:t>F’</a:t>
            </a:r>
            <a:endParaRPr lang="en-CA" b="1" dirty="0">
              <a:solidFill>
                <a:srgbClr val="C00000"/>
              </a:solidFill>
            </a:endParaRPr>
          </a:p>
        </p:txBody>
      </p:sp>
    </p:spTree>
    <p:extLst>
      <p:ext uri="{BB962C8B-B14F-4D97-AF65-F5344CB8AC3E}">
        <p14:creationId xmlns:p14="http://schemas.microsoft.com/office/powerpoint/2010/main" val="987380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5002DB3-4AE2-4055-87E1-A1A289DEAF61}"/>
              </a:ext>
            </a:extLst>
          </p:cNvPr>
          <p:cNvPicPr>
            <a:picLocks noChangeAspect="1"/>
          </p:cNvPicPr>
          <p:nvPr/>
        </p:nvPicPr>
        <p:blipFill>
          <a:blip r:embed="rId2"/>
          <a:stretch>
            <a:fillRect/>
          </a:stretch>
        </p:blipFill>
        <p:spPr>
          <a:xfrm>
            <a:off x="731658" y="770161"/>
            <a:ext cx="5397473" cy="5317671"/>
          </a:xfrm>
          <a:prstGeom prst="rect">
            <a:avLst/>
          </a:prstGeom>
        </p:spPr>
      </p:pic>
      <p:sp>
        <p:nvSpPr>
          <p:cNvPr id="6" name="Rectangle 5">
            <a:extLst>
              <a:ext uri="{FF2B5EF4-FFF2-40B4-BE49-F238E27FC236}">
                <a16:creationId xmlns:a16="http://schemas.microsoft.com/office/drawing/2014/main" id="{796C3E11-5E21-426B-8637-825429D9AEE3}"/>
              </a:ext>
            </a:extLst>
          </p:cNvPr>
          <p:cNvSpPr/>
          <p:nvPr/>
        </p:nvSpPr>
        <p:spPr>
          <a:xfrm>
            <a:off x="5943600" y="609600"/>
            <a:ext cx="3200400"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800" dirty="0"/>
              <a:t>Fais tourner le rectangle EFHG de un quart tour dans le sens des aiguilles d’une montre autour du sommet H</a:t>
            </a:r>
            <a:endParaRPr lang="en-CA" sz="2800" dirty="0"/>
          </a:p>
        </p:txBody>
      </p:sp>
      <p:sp>
        <p:nvSpPr>
          <p:cNvPr id="7" name="Rectangle 6">
            <a:extLst>
              <a:ext uri="{FF2B5EF4-FFF2-40B4-BE49-F238E27FC236}">
                <a16:creationId xmlns:a16="http://schemas.microsoft.com/office/drawing/2014/main" id="{5C78F214-867F-4E29-8B01-7FE38302546D}"/>
              </a:ext>
            </a:extLst>
          </p:cNvPr>
          <p:cNvSpPr/>
          <p:nvPr/>
        </p:nvSpPr>
        <p:spPr>
          <a:xfrm>
            <a:off x="6022230" y="4057417"/>
            <a:ext cx="2715230" cy="523220"/>
          </a:xfrm>
          <a:prstGeom prst="rect">
            <a:avLst/>
          </a:prstGeom>
        </p:spPr>
        <p:txBody>
          <a:bodyPr wrap="none">
            <a:spAutoFit/>
          </a:bodyPr>
          <a:lstStyle/>
          <a:p>
            <a:r>
              <a:rPr lang="fr-FR" sz="2800" dirty="0">
                <a:solidFill>
                  <a:srgbClr val="C00000"/>
                </a:solidFill>
              </a:rPr>
              <a:t>un quart fait 90</a:t>
            </a:r>
            <a:r>
              <a:rPr lang="fr-FR" sz="2800" baseline="30000" dirty="0">
                <a:solidFill>
                  <a:srgbClr val="C00000"/>
                </a:solidFill>
              </a:rPr>
              <a:t>o</a:t>
            </a:r>
            <a:r>
              <a:rPr lang="fr-FR" sz="2800" dirty="0">
                <a:solidFill>
                  <a:srgbClr val="C00000"/>
                </a:solidFill>
              </a:rPr>
              <a:t> </a:t>
            </a:r>
            <a:endParaRPr lang="en-CA" dirty="0">
              <a:solidFill>
                <a:srgbClr val="C00000"/>
              </a:solidFill>
            </a:endParaRPr>
          </a:p>
        </p:txBody>
      </p:sp>
      <p:sp>
        <p:nvSpPr>
          <p:cNvPr id="11" name="Rectangle 10">
            <a:extLst>
              <a:ext uri="{FF2B5EF4-FFF2-40B4-BE49-F238E27FC236}">
                <a16:creationId xmlns:a16="http://schemas.microsoft.com/office/drawing/2014/main" id="{FADE8B19-3183-4EBC-AB28-3D5832C932D9}"/>
              </a:ext>
            </a:extLst>
          </p:cNvPr>
          <p:cNvSpPr/>
          <p:nvPr/>
        </p:nvSpPr>
        <p:spPr>
          <a:xfrm>
            <a:off x="4571999" y="3210580"/>
            <a:ext cx="449162" cy="523220"/>
          </a:xfrm>
          <a:prstGeom prst="rect">
            <a:avLst/>
          </a:prstGeom>
        </p:spPr>
        <p:txBody>
          <a:bodyPr wrap="none">
            <a:spAutoFit/>
          </a:bodyPr>
          <a:lstStyle/>
          <a:p>
            <a:r>
              <a:rPr lang="fr-FR" sz="2800" b="1" dirty="0">
                <a:solidFill>
                  <a:srgbClr val="C00000"/>
                </a:solidFill>
              </a:rPr>
              <a:t>E’</a:t>
            </a:r>
            <a:endParaRPr lang="en-CA" b="1" dirty="0">
              <a:solidFill>
                <a:srgbClr val="C00000"/>
              </a:solidFill>
            </a:endParaRPr>
          </a:p>
        </p:txBody>
      </p:sp>
      <p:sp>
        <p:nvSpPr>
          <p:cNvPr id="12" name="Organigramme : Connecteur 11">
            <a:extLst>
              <a:ext uri="{FF2B5EF4-FFF2-40B4-BE49-F238E27FC236}">
                <a16:creationId xmlns:a16="http://schemas.microsoft.com/office/drawing/2014/main" id="{878775D8-8778-4B10-9EF0-82E844D4D5E1}"/>
              </a:ext>
            </a:extLst>
          </p:cNvPr>
          <p:cNvSpPr/>
          <p:nvPr/>
        </p:nvSpPr>
        <p:spPr>
          <a:xfrm>
            <a:off x="4879407" y="3710940"/>
            <a:ext cx="76200" cy="45719"/>
          </a:xfrm>
          <a:prstGeom prst="flowChartConnector">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179EFB17-DC40-4126-A853-5CA6CC0641D3}"/>
              </a:ext>
            </a:extLst>
          </p:cNvPr>
          <p:cNvSpPr/>
          <p:nvPr/>
        </p:nvSpPr>
        <p:spPr>
          <a:xfrm>
            <a:off x="2614901" y="4217978"/>
            <a:ext cx="506870" cy="523220"/>
          </a:xfrm>
          <a:prstGeom prst="rect">
            <a:avLst/>
          </a:prstGeom>
        </p:spPr>
        <p:txBody>
          <a:bodyPr wrap="none">
            <a:spAutoFit/>
          </a:bodyPr>
          <a:lstStyle/>
          <a:p>
            <a:pPr lvl="0"/>
            <a:r>
              <a:rPr lang="fr-FR" sz="2800" b="1" dirty="0">
                <a:solidFill>
                  <a:srgbClr val="C00000"/>
                </a:solidFill>
              </a:rPr>
              <a:t>G’</a:t>
            </a:r>
            <a:endParaRPr lang="en-CA" b="1" dirty="0">
              <a:solidFill>
                <a:srgbClr val="C00000"/>
              </a:solidFill>
            </a:endParaRPr>
          </a:p>
        </p:txBody>
      </p:sp>
      <p:sp>
        <p:nvSpPr>
          <p:cNvPr id="16" name="Organigramme : Connecteur 15">
            <a:extLst>
              <a:ext uri="{FF2B5EF4-FFF2-40B4-BE49-F238E27FC236}">
                <a16:creationId xmlns:a16="http://schemas.microsoft.com/office/drawing/2014/main" id="{08ED1ADD-A7C1-4EF4-BAF2-878BB597BF37}"/>
              </a:ext>
            </a:extLst>
          </p:cNvPr>
          <p:cNvSpPr/>
          <p:nvPr/>
        </p:nvSpPr>
        <p:spPr>
          <a:xfrm>
            <a:off x="3102721" y="4592339"/>
            <a:ext cx="76200" cy="45719"/>
          </a:xfrm>
          <a:prstGeom prst="flowChartConnector">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rganigramme : Connecteur 16">
            <a:extLst>
              <a:ext uri="{FF2B5EF4-FFF2-40B4-BE49-F238E27FC236}">
                <a16:creationId xmlns:a16="http://schemas.microsoft.com/office/drawing/2014/main" id="{715CEB22-EABA-4F00-949E-C997AD056496}"/>
              </a:ext>
            </a:extLst>
          </p:cNvPr>
          <p:cNvSpPr/>
          <p:nvPr/>
        </p:nvSpPr>
        <p:spPr>
          <a:xfrm>
            <a:off x="4879407" y="4569479"/>
            <a:ext cx="76200" cy="45719"/>
          </a:xfrm>
          <a:prstGeom prst="flowChartConnector">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8FDC05D7-911F-491A-A73B-7E00B6A12EA7}"/>
              </a:ext>
            </a:extLst>
          </p:cNvPr>
          <p:cNvSpPr/>
          <p:nvPr/>
        </p:nvSpPr>
        <p:spPr>
          <a:xfrm>
            <a:off x="4920338" y="4157218"/>
            <a:ext cx="444481" cy="523220"/>
          </a:xfrm>
          <a:prstGeom prst="rect">
            <a:avLst/>
          </a:prstGeom>
        </p:spPr>
        <p:txBody>
          <a:bodyPr wrap="none">
            <a:spAutoFit/>
          </a:bodyPr>
          <a:lstStyle/>
          <a:p>
            <a:r>
              <a:rPr lang="fr-FR" sz="2800" b="1" dirty="0">
                <a:solidFill>
                  <a:srgbClr val="C00000"/>
                </a:solidFill>
              </a:rPr>
              <a:t>F’</a:t>
            </a:r>
            <a:endParaRPr lang="en-CA" b="1" dirty="0">
              <a:solidFill>
                <a:srgbClr val="C00000"/>
              </a:solidFill>
            </a:endParaRPr>
          </a:p>
        </p:txBody>
      </p:sp>
      <p:sp>
        <p:nvSpPr>
          <p:cNvPr id="4" name="Rectangle 3">
            <a:extLst>
              <a:ext uri="{FF2B5EF4-FFF2-40B4-BE49-F238E27FC236}">
                <a16:creationId xmlns:a16="http://schemas.microsoft.com/office/drawing/2014/main" id="{91505953-C7AD-4DFF-BB13-94DB56DA1123}"/>
              </a:ext>
            </a:extLst>
          </p:cNvPr>
          <p:cNvSpPr/>
          <p:nvPr/>
        </p:nvSpPr>
        <p:spPr>
          <a:xfrm>
            <a:off x="3121771" y="3733800"/>
            <a:ext cx="1798566" cy="881398"/>
          </a:xfrm>
          <a:prstGeom prst="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8403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8" name="Rectangle 7">
            <a:extLst>
              <a:ext uri="{FF2B5EF4-FFF2-40B4-BE49-F238E27FC236}">
                <a16:creationId xmlns:a16="http://schemas.microsoft.com/office/drawing/2014/main" id="{A6644152-E1B5-4A12-800B-56C24C7E0A2C}"/>
              </a:ext>
            </a:extLst>
          </p:cNvPr>
          <p:cNvSpPr/>
          <p:nvPr/>
        </p:nvSpPr>
        <p:spPr>
          <a:xfrm>
            <a:off x="2169032" y="346501"/>
            <a:ext cx="57150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CA" sz="4800" b="1" dirty="0">
                <a:latin typeface="Copperplate Gothic Bold" panose="020E0705020206020404" pitchFamily="34" charset="0"/>
                <a:ea typeface="Calibri" panose="020F0502020204030204" pitchFamily="34" charset="0"/>
                <a:cs typeface="Times New Roman" panose="02020603050405020304" pitchFamily="18" charset="0"/>
              </a:rPr>
              <a:t>La translation</a:t>
            </a:r>
          </a:p>
        </p:txBody>
      </p:sp>
      <p:pic>
        <p:nvPicPr>
          <p:cNvPr id="12" name="Picture 2">
            <a:extLst>
              <a:ext uri="{FF2B5EF4-FFF2-40B4-BE49-F238E27FC236}">
                <a16:creationId xmlns:a16="http://schemas.microsoft.com/office/drawing/2014/main" id="{6D6049D7-49CD-4898-8C3D-7E24AA619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
            <a:ext cx="6096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93">
            <a:extLst>
              <a:ext uri="{FF2B5EF4-FFF2-40B4-BE49-F238E27FC236}">
                <a16:creationId xmlns:a16="http://schemas.microsoft.com/office/drawing/2014/main" id="{BE767C9A-EDE3-4728-A517-9185011482E1}"/>
              </a:ext>
            </a:extLst>
          </p:cNvPr>
          <p:cNvPicPr/>
          <p:nvPr/>
        </p:nvPicPr>
        <p:blipFill rotWithShape="1">
          <a:blip r:embed="rId4"/>
          <a:srcRect l="3933" r="3767" b="2865"/>
          <a:stretch/>
        </p:blipFill>
        <p:spPr>
          <a:xfrm>
            <a:off x="3976685" y="1371600"/>
            <a:ext cx="4467225" cy="4463879"/>
          </a:xfrm>
          <a:prstGeom prst="rect">
            <a:avLst/>
          </a:prstGeom>
        </p:spPr>
      </p:pic>
      <p:sp>
        <p:nvSpPr>
          <p:cNvPr id="9" name="Rectangle 8">
            <a:extLst>
              <a:ext uri="{FF2B5EF4-FFF2-40B4-BE49-F238E27FC236}">
                <a16:creationId xmlns:a16="http://schemas.microsoft.com/office/drawing/2014/main" id="{B54E4CF1-2E46-43E4-A3E5-272C33A7283C}"/>
              </a:ext>
            </a:extLst>
          </p:cNvPr>
          <p:cNvSpPr/>
          <p:nvPr/>
        </p:nvSpPr>
        <p:spPr>
          <a:xfrm>
            <a:off x="738190" y="1724025"/>
            <a:ext cx="4933951" cy="1569660"/>
          </a:xfrm>
          <a:prstGeom prst="rect">
            <a:avLst/>
          </a:prstGeom>
        </p:spPr>
        <p:txBody>
          <a:bodyPr wrap="square">
            <a:spAutoFit/>
          </a:bodyPr>
          <a:lstStyle/>
          <a:p>
            <a:r>
              <a:rPr lang="fr-FR" sz="3200" dirty="0"/>
              <a:t>Je peux dessiner et reconnaître l’effet d’une </a:t>
            </a:r>
            <a:r>
              <a:rPr lang="fr-FR" sz="3200" dirty="0">
                <a:highlight>
                  <a:srgbClr val="00FFFF"/>
                </a:highlight>
              </a:rPr>
              <a:t>translation sur une figure</a:t>
            </a:r>
            <a:r>
              <a:rPr lang="fr-FR" sz="3200" dirty="0"/>
              <a:t>.</a:t>
            </a:r>
            <a:endParaRPr lang="en-CA" sz="3200" dirty="0"/>
          </a:p>
        </p:txBody>
      </p:sp>
    </p:spTree>
    <p:extLst>
      <p:ext uri="{BB962C8B-B14F-4D97-AF65-F5344CB8AC3E}">
        <p14:creationId xmlns:p14="http://schemas.microsoft.com/office/powerpoint/2010/main" val="411206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82C958D-DCBB-42EC-B3F4-72CE8662BC9F}"/>
              </a:ext>
            </a:extLst>
          </p:cNvPr>
          <p:cNvPicPr>
            <a:picLocks noChangeAspect="1"/>
          </p:cNvPicPr>
          <p:nvPr/>
        </p:nvPicPr>
        <p:blipFill>
          <a:blip r:embed="rId2"/>
          <a:stretch>
            <a:fillRect/>
          </a:stretch>
        </p:blipFill>
        <p:spPr>
          <a:xfrm>
            <a:off x="685800" y="933447"/>
            <a:ext cx="5259516" cy="4991100"/>
          </a:xfrm>
          <a:prstGeom prst="rect">
            <a:avLst/>
          </a:prstGeom>
        </p:spPr>
      </p:pic>
      <p:sp>
        <p:nvSpPr>
          <p:cNvPr id="6" name="Rectangle 5">
            <a:extLst>
              <a:ext uri="{FF2B5EF4-FFF2-40B4-BE49-F238E27FC236}">
                <a16:creationId xmlns:a16="http://schemas.microsoft.com/office/drawing/2014/main" id="{2FC25DDE-D422-4FFF-AA54-1925981EDE1B}"/>
              </a:ext>
            </a:extLst>
          </p:cNvPr>
          <p:cNvSpPr/>
          <p:nvPr/>
        </p:nvSpPr>
        <p:spPr>
          <a:xfrm>
            <a:off x="5370847" y="1524000"/>
            <a:ext cx="3696953" cy="1077218"/>
          </a:xfrm>
          <a:prstGeom prst="rect">
            <a:avLst/>
          </a:prstGeom>
        </p:spPr>
        <p:txBody>
          <a:bodyPr wrap="square">
            <a:spAutoFit/>
          </a:bodyPr>
          <a:lstStyle/>
          <a:p>
            <a:r>
              <a:rPr lang="fr-FR" sz="3200" dirty="0"/>
              <a:t>Quel est l’angle et le sens de la rotation?</a:t>
            </a:r>
            <a:endParaRPr lang="en-CA" sz="3200" dirty="0"/>
          </a:p>
        </p:txBody>
      </p:sp>
      <p:sp>
        <p:nvSpPr>
          <p:cNvPr id="7" name="Rectangle 6">
            <a:extLst>
              <a:ext uri="{FF2B5EF4-FFF2-40B4-BE49-F238E27FC236}">
                <a16:creationId xmlns:a16="http://schemas.microsoft.com/office/drawing/2014/main" id="{D0F290F9-578C-4E8F-BAFD-61FD8B4AC11D}"/>
              </a:ext>
            </a:extLst>
          </p:cNvPr>
          <p:cNvSpPr/>
          <p:nvPr/>
        </p:nvSpPr>
        <p:spPr>
          <a:xfrm>
            <a:off x="5940572" y="2996056"/>
            <a:ext cx="2487811" cy="1077218"/>
          </a:xfrm>
          <a:prstGeom prst="rect">
            <a:avLst/>
          </a:prstGeom>
        </p:spPr>
        <p:txBody>
          <a:bodyPr wrap="square">
            <a:spAutoFit/>
          </a:bodyPr>
          <a:lstStyle/>
          <a:p>
            <a:r>
              <a:rPr lang="fr-FR" sz="3200" dirty="0">
                <a:solidFill>
                  <a:srgbClr val="C00000"/>
                </a:solidFill>
              </a:rPr>
              <a:t>180</a:t>
            </a:r>
            <a:r>
              <a:rPr lang="fr-FR" sz="3200" baseline="30000" dirty="0">
                <a:solidFill>
                  <a:srgbClr val="C00000"/>
                </a:solidFill>
              </a:rPr>
              <a:t>o</a:t>
            </a:r>
            <a:r>
              <a:rPr lang="fr-FR" sz="3200" dirty="0">
                <a:solidFill>
                  <a:srgbClr val="C00000"/>
                </a:solidFill>
              </a:rPr>
              <a:t> dans le sens horaire</a:t>
            </a:r>
            <a:endParaRPr lang="en-CA" dirty="0">
              <a:solidFill>
                <a:srgbClr val="C00000"/>
              </a:solidFill>
            </a:endParaRPr>
          </a:p>
        </p:txBody>
      </p:sp>
    </p:spTree>
    <p:extLst>
      <p:ext uri="{BB962C8B-B14F-4D97-AF65-F5344CB8AC3E}">
        <p14:creationId xmlns:p14="http://schemas.microsoft.com/office/powerpoint/2010/main" val="35050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5" name="Rectangle 4">
            <a:extLst>
              <a:ext uri="{FF2B5EF4-FFF2-40B4-BE49-F238E27FC236}">
                <a16:creationId xmlns:a16="http://schemas.microsoft.com/office/drawing/2014/main" id="{08B78FA2-897C-475B-9C7B-4658217D596A}"/>
              </a:ext>
            </a:extLst>
          </p:cNvPr>
          <p:cNvSpPr/>
          <p:nvPr/>
        </p:nvSpPr>
        <p:spPr>
          <a:xfrm>
            <a:off x="2428873" y="723037"/>
            <a:ext cx="4572000" cy="1754326"/>
          </a:xfrm>
          <a:prstGeom prst="rect">
            <a:avLst/>
          </a:prstGeom>
        </p:spPr>
        <p:txBody>
          <a:bodyPr>
            <a:spAutoFit/>
          </a:bodyPr>
          <a:lstStyle/>
          <a:p>
            <a:r>
              <a:rPr lang="en-CA" dirty="0">
                <a:hlinkClick r:id="rId3"/>
              </a:rPr>
              <a:t>https://www.learnalberta.ca/content/mfjhm/index.html?l=0&amp;ID1=MF.JHM.FORM&amp;ID2=MF.JHM.FORM.TRANS&amp;lesson=html/video_interactives/transformations/transformationsSmall.html</a:t>
            </a:r>
            <a:endParaRPr lang="en-CA" dirty="0"/>
          </a:p>
          <a:p>
            <a:endParaRPr lang="en-CA" dirty="0"/>
          </a:p>
        </p:txBody>
      </p:sp>
      <p:sp>
        <p:nvSpPr>
          <p:cNvPr id="6" name="Rectangle 5">
            <a:extLst>
              <a:ext uri="{FF2B5EF4-FFF2-40B4-BE49-F238E27FC236}">
                <a16:creationId xmlns:a16="http://schemas.microsoft.com/office/drawing/2014/main" id="{BFE3588B-5F94-4E54-B186-CF24C584B8DA}"/>
              </a:ext>
            </a:extLst>
          </p:cNvPr>
          <p:cNvSpPr/>
          <p:nvPr/>
        </p:nvSpPr>
        <p:spPr>
          <a:xfrm>
            <a:off x="904873" y="2819400"/>
            <a:ext cx="7620000" cy="2031325"/>
          </a:xfrm>
          <a:prstGeom prst="rect">
            <a:avLst/>
          </a:prstGeom>
        </p:spPr>
        <p:txBody>
          <a:bodyPr wrap="square">
            <a:spAutoFit/>
          </a:bodyPr>
          <a:lstStyle/>
          <a:p>
            <a:r>
              <a:rPr lang="fr-FR" dirty="0">
                <a:solidFill>
                  <a:srgbClr val="000000"/>
                </a:solidFill>
                <a:latin typeface="Arial" panose="020B0604020202020204" pitchFamily="34" charset="0"/>
              </a:rPr>
              <a:t>Cette ressource multimédia présente une vidéo qui met l’accent sur le grand nombre de transformations (réflexions, translations et rotations) présentes dans l’ensemble du West Edmonton Mall. À l’aide d’une composante interactive, les élèves décrivent et prédisent des transformations en regardant des animations de translations, de rotations et de réflexions. Elle comprend aussi une activité imprimée portant sur les transformations.</a:t>
            </a:r>
            <a:endParaRPr lang="en-CA" dirty="0"/>
          </a:p>
        </p:txBody>
      </p:sp>
      <p:sp>
        <p:nvSpPr>
          <p:cNvPr id="7" name="Rectangle 6">
            <a:extLst>
              <a:ext uri="{FF2B5EF4-FFF2-40B4-BE49-F238E27FC236}">
                <a16:creationId xmlns:a16="http://schemas.microsoft.com/office/drawing/2014/main" id="{F17AE6F3-D4A9-4603-A98B-450A8BD235A8}"/>
              </a:ext>
            </a:extLst>
          </p:cNvPr>
          <p:cNvSpPr/>
          <p:nvPr/>
        </p:nvSpPr>
        <p:spPr>
          <a:xfrm>
            <a:off x="904873" y="5164187"/>
            <a:ext cx="7400927" cy="923330"/>
          </a:xfrm>
          <a:prstGeom prst="rect">
            <a:avLst/>
          </a:prstGeom>
        </p:spPr>
        <p:txBody>
          <a:bodyPr wrap="square">
            <a:spAutoFit/>
          </a:bodyPr>
          <a:lstStyle/>
          <a:p>
            <a:r>
              <a:rPr lang="fr-FR" dirty="0"/>
              <a:t>Description de la vidéo : Cette vidéo démontre que nous retrouvons des transformations dans le centre commercial West Edmonton Mall. Les exemples incluent les escaliers roulants, les manèges et les chambres d’hôtel. </a:t>
            </a:r>
            <a:endParaRPr lang="en-CA" dirty="0"/>
          </a:p>
        </p:txBody>
      </p:sp>
    </p:spTree>
    <p:extLst>
      <p:ext uri="{BB962C8B-B14F-4D97-AF65-F5344CB8AC3E}">
        <p14:creationId xmlns:p14="http://schemas.microsoft.com/office/powerpoint/2010/main" val="3369619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5" name="Rectangle 2">
            <a:extLst>
              <a:ext uri="{FF2B5EF4-FFF2-40B4-BE49-F238E27FC236}">
                <a16:creationId xmlns:a16="http://schemas.microsoft.com/office/drawing/2014/main" id="{BC1FF4AC-2C15-447B-9DAB-F01ED757718D}"/>
              </a:ext>
            </a:extLst>
          </p:cNvPr>
          <p:cNvSpPr txBox="1">
            <a:spLocks noChangeArrowheads="1"/>
          </p:cNvSpPr>
          <p:nvPr/>
        </p:nvSpPr>
        <p:spPr>
          <a:xfrm>
            <a:off x="1061581" y="698645"/>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pic>
        <p:nvPicPr>
          <p:cNvPr id="6" name="Picture 4" descr="j0388726">
            <a:extLst>
              <a:ext uri="{FF2B5EF4-FFF2-40B4-BE49-F238E27FC236}">
                <a16:creationId xmlns:a16="http://schemas.microsoft.com/office/drawing/2014/main" id="{5D24700C-636A-4820-824B-BDAB52EB5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65367" flipH="1">
            <a:off x="457200" y="3271838"/>
            <a:ext cx="381000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a:extLst>
              <a:ext uri="{FF2B5EF4-FFF2-40B4-BE49-F238E27FC236}">
                <a16:creationId xmlns:a16="http://schemas.microsoft.com/office/drawing/2014/main" id="{37E0B36D-F2D4-4483-99F1-2B49FFA73BD2}"/>
              </a:ext>
            </a:extLst>
          </p:cNvPr>
          <p:cNvSpPr txBox="1">
            <a:spLocks noChangeArrowheads="1"/>
          </p:cNvSpPr>
          <p:nvPr/>
        </p:nvSpPr>
        <p:spPr bwMode="auto">
          <a:xfrm>
            <a:off x="152400" y="166688"/>
            <a:ext cx="914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r>
              <a:rPr lang="en-US" altLang="en-US" sz="4800">
                <a:solidFill>
                  <a:srgbClr val="FFFF00"/>
                </a:solidFill>
                <a:latin typeface="Times New Roman" panose="02020603050405020304" pitchFamily="18" charset="0"/>
              </a:rPr>
              <a:t>1.</a:t>
            </a:r>
          </a:p>
        </p:txBody>
      </p:sp>
      <p:pic>
        <p:nvPicPr>
          <p:cNvPr id="8" name="Picture 7" descr="j0388726">
            <a:extLst>
              <a:ext uri="{FF2B5EF4-FFF2-40B4-BE49-F238E27FC236}">
                <a16:creationId xmlns:a16="http://schemas.microsoft.com/office/drawing/2014/main" id="{72E9BFFF-FDE7-41A5-B0D1-8DC122BF6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75920" flipH="1">
            <a:off x="4953000" y="3424238"/>
            <a:ext cx="381000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a:extLst>
              <a:ext uri="{FF2B5EF4-FFF2-40B4-BE49-F238E27FC236}">
                <a16:creationId xmlns:a16="http://schemas.microsoft.com/office/drawing/2014/main" id="{09B2A1DF-FA00-40C0-A7BE-B1391858DDE4}"/>
              </a:ext>
            </a:extLst>
          </p:cNvPr>
          <p:cNvSpPr txBox="1">
            <a:spLocks noChangeArrowheads="1"/>
          </p:cNvSpPr>
          <p:nvPr/>
        </p:nvSpPr>
        <p:spPr bwMode="auto">
          <a:xfrm>
            <a:off x="3200551" y="5341793"/>
            <a:ext cx="335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en-US" sz="6000" b="1" dirty="0">
                <a:solidFill>
                  <a:srgbClr val="002060"/>
                </a:solidFill>
                <a:latin typeface="Times New Roman" panose="02020603050405020304" pitchFamily="18" charset="0"/>
              </a:rPr>
              <a:t>Rotation</a:t>
            </a:r>
            <a:endParaRPr lang="en-US" altLang="en-US" sz="1800" b="1"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300976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pic>
        <p:nvPicPr>
          <p:cNvPr id="6" name="Picture 6" descr="j0388726">
            <a:extLst>
              <a:ext uri="{FF2B5EF4-FFF2-40B4-BE49-F238E27FC236}">
                <a16:creationId xmlns:a16="http://schemas.microsoft.com/office/drawing/2014/main" id="{7C04E556-A1B7-4603-BFA1-F428AF21A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7" flipV="1">
            <a:off x="2514600" y="3505200"/>
            <a:ext cx="37338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j0388726">
            <a:extLst>
              <a:ext uri="{FF2B5EF4-FFF2-40B4-BE49-F238E27FC236}">
                <a16:creationId xmlns:a16="http://schemas.microsoft.com/office/drawing/2014/main" id="{97748AE7-3FCD-42DF-A3D0-FD230CE12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200"/>
            <a:ext cx="37338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80543813-E981-40CE-AB42-3F6E347AA9B9}"/>
              </a:ext>
            </a:extLst>
          </p:cNvPr>
          <p:cNvSpPr txBox="1">
            <a:spLocks noChangeArrowheads="1"/>
          </p:cNvSpPr>
          <p:nvPr/>
        </p:nvSpPr>
        <p:spPr>
          <a:xfrm>
            <a:off x="1061581" y="698645"/>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sp>
        <p:nvSpPr>
          <p:cNvPr id="10" name="TextBox 5">
            <a:extLst>
              <a:ext uri="{FF2B5EF4-FFF2-40B4-BE49-F238E27FC236}">
                <a16:creationId xmlns:a16="http://schemas.microsoft.com/office/drawing/2014/main" id="{43D6113E-5155-4E0C-84D8-E00B294B7E41}"/>
              </a:ext>
            </a:extLst>
          </p:cNvPr>
          <p:cNvSpPr txBox="1">
            <a:spLocks noChangeArrowheads="1"/>
          </p:cNvSpPr>
          <p:nvPr/>
        </p:nvSpPr>
        <p:spPr bwMode="auto">
          <a:xfrm>
            <a:off x="2900819" y="5280910"/>
            <a:ext cx="3352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en-US" sz="6000" b="1" dirty="0" err="1">
                <a:solidFill>
                  <a:srgbClr val="002060"/>
                </a:solidFill>
                <a:latin typeface="Times New Roman" panose="02020603050405020304" pitchFamily="18" charset="0"/>
              </a:rPr>
              <a:t>Réflexion</a:t>
            </a:r>
            <a:endParaRPr lang="en-US" altLang="en-US" sz="1800" b="1"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268903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6" name="Text Box 6">
            <a:extLst>
              <a:ext uri="{FF2B5EF4-FFF2-40B4-BE49-F238E27FC236}">
                <a16:creationId xmlns:a16="http://schemas.microsoft.com/office/drawing/2014/main" id="{D6F6F45F-0E56-436D-A232-3789860C37C6}"/>
              </a:ext>
            </a:extLst>
          </p:cNvPr>
          <p:cNvSpPr txBox="1">
            <a:spLocks noChangeArrowheads="1"/>
          </p:cNvSpPr>
          <p:nvPr/>
        </p:nvSpPr>
        <p:spPr bwMode="auto">
          <a:xfrm>
            <a:off x="152400" y="166688"/>
            <a:ext cx="914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r>
              <a:rPr lang="en-US" altLang="en-US" sz="4800">
                <a:solidFill>
                  <a:srgbClr val="FFFF00"/>
                </a:solidFill>
                <a:latin typeface="Times New Roman" panose="02020603050405020304" pitchFamily="18" charset="0"/>
              </a:rPr>
              <a:t>3.</a:t>
            </a:r>
          </a:p>
        </p:txBody>
      </p:sp>
      <p:pic>
        <p:nvPicPr>
          <p:cNvPr id="7" name="Picture 7">
            <a:extLst>
              <a:ext uri="{FF2B5EF4-FFF2-40B4-BE49-F238E27FC236}">
                <a16:creationId xmlns:a16="http://schemas.microsoft.com/office/drawing/2014/main" id="{87EC4AB0-1BBB-40E3-9693-49F5DAA20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C4A56928-DED7-4A5C-8C66-7D29D0077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76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0057478B-EEF9-429F-98A1-47282DC8B722}"/>
              </a:ext>
            </a:extLst>
          </p:cNvPr>
          <p:cNvSpPr txBox="1">
            <a:spLocks noChangeArrowheads="1"/>
          </p:cNvSpPr>
          <p:nvPr/>
        </p:nvSpPr>
        <p:spPr>
          <a:xfrm>
            <a:off x="1061581" y="698645"/>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sp>
        <p:nvSpPr>
          <p:cNvPr id="11" name="TextBox 5">
            <a:extLst>
              <a:ext uri="{FF2B5EF4-FFF2-40B4-BE49-F238E27FC236}">
                <a16:creationId xmlns:a16="http://schemas.microsoft.com/office/drawing/2014/main" id="{0B3A5AEF-6C2C-48EB-9245-7579B0F6C55E}"/>
              </a:ext>
            </a:extLst>
          </p:cNvPr>
          <p:cNvSpPr txBox="1">
            <a:spLocks noChangeArrowheads="1"/>
          </p:cNvSpPr>
          <p:nvPr/>
        </p:nvSpPr>
        <p:spPr bwMode="auto">
          <a:xfrm>
            <a:off x="2900818" y="5280910"/>
            <a:ext cx="40333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en-US" sz="6000" b="1" dirty="0">
                <a:solidFill>
                  <a:srgbClr val="002060"/>
                </a:solidFill>
                <a:latin typeface="Times New Roman" panose="02020603050405020304" pitchFamily="18" charset="0"/>
              </a:rPr>
              <a:t>Translation</a:t>
            </a:r>
            <a:endParaRPr lang="en-US" altLang="en-US" sz="1800" b="1"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179582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0-#ppt_w/2"/>
                                          </p:val>
                                        </p:tav>
                                        <p:tav tm="100000">
                                          <p:val>
                                            <p:strVal val="#ppt_x"/>
                                          </p:val>
                                        </p:tav>
                                      </p:tavLst>
                                    </p:anim>
                                    <p:anim calcmode="lin" valueType="num">
                                      <p:cBhvr additive="base">
                                        <p:cTn id="8"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5" name="Text Box 3">
            <a:extLst>
              <a:ext uri="{FF2B5EF4-FFF2-40B4-BE49-F238E27FC236}">
                <a16:creationId xmlns:a16="http://schemas.microsoft.com/office/drawing/2014/main" id="{63E1E255-96CE-488E-B878-9CC217273BC6}"/>
              </a:ext>
            </a:extLst>
          </p:cNvPr>
          <p:cNvSpPr txBox="1">
            <a:spLocks noChangeArrowheads="1"/>
          </p:cNvSpPr>
          <p:nvPr/>
        </p:nvSpPr>
        <p:spPr bwMode="auto">
          <a:xfrm>
            <a:off x="152400" y="166688"/>
            <a:ext cx="914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r>
              <a:rPr lang="en-US" altLang="en-US" sz="4800">
                <a:solidFill>
                  <a:srgbClr val="FFFF00"/>
                </a:solidFill>
                <a:latin typeface="Times New Roman" panose="02020603050405020304" pitchFamily="18" charset="0"/>
              </a:rPr>
              <a:t>4.</a:t>
            </a:r>
          </a:p>
        </p:txBody>
      </p:sp>
      <p:pic>
        <p:nvPicPr>
          <p:cNvPr id="6" name="Picture 5">
            <a:extLst>
              <a:ext uri="{FF2B5EF4-FFF2-40B4-BE49-F238E27FC236}">
                <a16:creationId xmlns:a16="http://schemas.microsoft.com/office/drawing/2014/main" id="{B788275E-6A96-457B-9C73-F1ED73E48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76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1F4558E-B576-4B59-98AD-6553D46B02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76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a:extLst>
              <a:ext uri="{FF2B5EF4-FFF2-40B4-BE49-F238E27FC236}">
                <a16:creationId xmlns:a16="http://schemas.microsoft.com/office/drawing/2014/main" id="{21104203-E8D4-415F-919D-B0C3D4EF1039}"/>
              </a:ext>
            </a:extLst>
          </p:cNvPr>
          <p:cNvSpPr txBox="1">
            <a:spLocks noChangeArrowheads="1"/>
          </p:cNvSpPr>
          <p:nvPr/>
        </p:nvSpPr>
        <p:spPr bwMode="auto">
          <a:xfrm>
            <a:off x="2900819" y="5280910"/>
            <a:ext cx="3352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en-US" sz="6000" b="1" dirty="0" err="1">
                <a:solidFill>
                  <a:srgbClr val="002060"/>
                </a:solidFill>
                <a:latin typeface="Times New Roman" panose="02020603050405020304" pitchFamily="18" charset="0"/>
              </a:rPr>
              <a:t>Réflexion</a:t>
            </a:r>
            <a:endParaRPr lang="en-US" altLang="en-US" sz="1800" b="1" dirty="0">
              <a:solidFill>
                <a:srgbClr val="002060"/>
              </a:solidFill>
              <a:latin typeface="Times New Roman" panose="02020603050405020304" pitchFamily="18" charset="0"/>
            </a:endParaRPr>
          </a:p>
        </p:txBody>
      </p:sp>
      <p:sp>
        <p:nvSpPr>
          <p:cNvPr id="10" name="Rectangle 2">
            <a:extLst>
              <a:ext uri="{FF2B5EF4-FFF2-40B4-BE49-F238E27FC236}">
                <a16:creationId xmlns:a16="http://schemas.microsoft.com/office/drawing/2014/main" id="{DF90A86D-43A1-48E9-8BBC-BD5D6FD3D272}"/>
              </a:ext>
            </a:extLst>
          </p:cNvPr>
          <p:cNvSpPr txBox="1">
            <a:spLocks noChangeArrowheads="1"/>
          </p:cNvSpPr>
          <p:nvPr/>
        </p:nvSpPr>
        <p:spPr>
          <a:xfrm>
            <a:off x="1061581" y="698645"/>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spTree>
    <p:extLst>
      <p:ext uri="{BB962C8B-B14F-4D97-AF65-F5344CB8AC3E}">
        <p14:creationId xmlns:p14="http://schemas.microsoft.com/office/powerpoint/2010/main" val="114958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6" name="Text Box 5">
            <a:extLst>
              <a:ext uri="{FF2B5EF4-FFF2-40B4-BE49-F238E27FC236}">
                <a16:creationId xmlns:a16="http://schemas.microsoft.com/office/drawing/2014/main" id="{2ACF3EA5-FEC1-46DE-9779-FDF1C599783B}"/>
              </a:ext>
            </a:extLst>
          </p:cNvPr>
          <p:cNvSpPr txBox="1">
            <a:spLocks noChangeArrowheads="1"/>
          </p:cNvSpPr>
          <p:nvPr/>
        </p:nvSpPr>
        <p:spPr bwMode="auto">
          <a:xfrm>
            <a:off x="152400" y="166688"/>
            <a:ext cx="914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r>
              <a:rPr lang="en-US" altLang="en-US" sz="4800">
                <a:solidFill>
                  <a:srgbClr val="FFFF00"/>
                </a:solidFill>
                <a:latin typeface="Times New Roman" panose="02020603050405020304" pitchFamily="18" charset="0"/>
              </a:rPr>
              <a:t>5.</a:t>
            </a:r>
          </a:p>
        </p:txBody>
      </p:sp>
      <p:pic>
        <p:nvPicPr>
          <p:cNvPr id="7" name="Picture 6">
            <a:extLst>
              <a:ext uri="{FF2B5EF4-FFF2-40B4-BE49-F238E27FC236}">
                <a16:creationId xmlns:a16="http://schemas.microsoft.com/office/drawing/2014/main" id="{6C979CF6-29BC-4635-B979-8C4D2EFCF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76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90B4D2F-7B17-419E-9578-460CE5D1C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76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a:extLst>
              <a:ext uri="{FF2B5EF4-FFF2-40B4-BE49-F238E27FC236}">
                <a16:creationId xmlns:a16="http://schemas.microsoft.com/office/drawing/2014/main" id="{3E27AD2F-DBA8-4299-A656-E828C8C4FD1E}"/>
              </a:ext>
            </a:extLst>
          </p:cNvPr>
          <p:cNvSpPr txBox="1">
            <a:spLocks noChangeArrowheads="1"/>
          </p:cNvSpPr>
          <p:nvPr/>
        </p:nvSpPr>
        <p:spPr bwMode="auto">
          <a:xfrm>
            <a:off x="3200551" y="5341793"/>
            <a:ext cx="335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en-US" sz="6000" b="1" dirty="0">
                <a:solidFill>
                  <a:srgbClr val="002060"/>
                </a:solidFill>
                <a:latin typeface="Times New Roman" panose="02020603050405020304" pitchFamily="18" charset="0"/>
              </a:rPr>
              <a:t>Rotation</a:t>
            </a:r>
            <a:endParaRPr lang="en-US" altLang="en-US" sz="1800" b="1" dirty="0">
              <a:solidFill>
                <a:srgbClr val="002060"/>
              </a:solidFill>
              <a:latin typeface="Times New Roman" panose="02020603050405020304" pitchFamily="18" charset="0"/>
            </a:endParaRPr>
          </a:p>
        </p:txBody>
      </p:sp>
      <p:sp>
        <p:nvSpPr>
          <p:cNvPr id="11" name="Rectangle 2">
            <a:extLst>
              <a:ext uri="{FF2B5EF4-FFF2-40B4-BE49-F238E27FC236}">
                <a16:creationId xmlns:a16="http://schemas.microsoft.com/office/drawing/2014/main" id="{9C7906D3-D4BD-4E84-97C2-8B646ABD856E}"/>
              </a:ext>
            </a:extLst>
          </p:cNvPr>
          <p:cNvSpPr txBox="1">
            <a:spLocks noChangeArrowheads="1"/>
          </p:cNvSpPr>
          <p:nvPr/>
        </p:nvSpPr>
        <p:spPr>
          <a:xfrm>
            <a:off x="1061581" y="698645"/>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spTree>
    <p:extLst>
      <p:ext uri="{BB962C8B-B14F-4D97-AF65-F5344CB8AC3E}">
        <p14:creationId xmlns:p14="http://schemas.microsoft.com/office/powerpoint/2010/main" val="415548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pic>
        <p:nvPicPr>
          <p:cNvPr id="5" name="Picture 4" descr="j0388726">
            <a:extLst>
              <a:ext uri="{FF2B5EF4-FFF2-40B4-BE49-F238E27FC236}">
                <a16:creationId xmlns:a16="http://schemas.microsoft.com/office/drawing/2014/main" id="{77EBFA57-B200-4F7E-9524-CA843DB05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19400"/>
            <a:ext cx="37338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a:extLst>
              <a:ext uri="{FF2B5EF4-FFF2-40B4-BE49-F238E27FC236}">
                <a16:creationId xmlns:a16="http://schemas.microsoft.com/office/drawing/2014/main" id="{761CDD78-D26D-40F5-B2FA-48EA8D03F1AA}"/>
              </a:ext>
            </a:extLst>
          </p:cNvPr>
          <p:cNvSpPr txBox="1">
            <a:spLocks noChangeArrowheads="1"/>
          </p:cNvSpPr>
          <p:nvPr/>
        </p:nvSpPr>
        <p:spPr bwMode="auto">
          <a:xfrm>
            <a:off x="2900818" y="5280910"/>
            <a:ext cx="40333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en-US" sz="6000" b="1" dirty="0">
                <a:solidFill>
                  <a:srgbClr val="002060"/>
                </a:solidFill>
                <a:latin typeface="Times New Roman" panose="02020603050405020304" pitchFamily="18" charset="0"/>
              </a:rPr>
              <a:t>Translation</a:t>
            </a:r>
            <a:endParaRPr lang="en-US" altLang="en-US" sz="1800" b="1" dirty="0">
              <a:solidFill>
                <a:srgbClr val="002060"/>
              </a:solidFill>
              <a:latin typeface="Times New Roman" panose="02020603050405020304" pitchFamily="18" charset="0"/>
            </a:endParaRPr>
          </a:p>
        </p:txBody>
      </p:sp>
      <p:pic>
        <p:nvPicPr>
          <p:cNvPr id="10" name="Picture 4" descr="j0388726">
            <a:extLst>
              <a:ext uri="{FF2B5EF4-FFF2-40B4-BE49-F238E27FC236}">
                <a16:creationId xmlns:a16="http://schemas.microsoft.com/office/drawing/2014/main" id="{546107D9-6DAE-49FB-947F-54DB054D3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957638"/>
            <a:ext cx="37338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562C401D-4D32-4725-A6F4-0812DD2B8A19}"/>
              </a:ext>
            </a:extLst>
          </p:cNvPr>
          <p:cNvSpPr txBox="1">
            <a:spLocks noChangeArrowheads="1"/>
          </p:cNvSpPr>
          <p:nvPr/>
        </p:nvSpPr>
        <p:spPr>
          <a:xfrm>
            <a:off x="1061581" y="698645"/>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spTree>
    <p:extLst>
      <p:ext uri="{BB962C8B-B14F-4D97-AF65-F5344CB8AC3E}">
        <p14:creationId xmlns:p14="http://schemas.microsoft.com/office/powerpoint/2010/main" val="311623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1+#ppt_w/2"/>
                                          </p:val>
                                        </p:tav>
                                        <p:tav tm="100000">
                                          <p:val>
                                            <p:strVal val="#ppt_x"/>
                                          </p:val>
                                        </p:tav>
                                      </p:tavLst>
                                    </p:anim>
                                    <p:anim calcmode="lin" valueType="num">
                                      <p:cBhvr additive="base">
                                        <p:cTn id="8" dur="5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0" fill="hold"/>
                                        <p:tgtEl>
                                          <p:spTgt spid="10"/>
                                        </p:tgtEl>
                                        <p:attrNameLst>
                                          <p:attrName>ppt_x</p:attrName>
                                        </p:attrNameLst>
                                      </p:cBhvr>
                                      <p:tavLst>
                                        <p:tav tm="0">
                                          <p:val>
                                            <p:strVal val="1+#ppt_w/2"/>
                                          </p:val>
                                        </p:tav>
                                        <p:tav tm="100000">
                                          <p:val>
                                            <p:strVal val="#ppt_x"/>
                                          </p:val>
                                        </p:tav>
                                      </p:tavLst>
                                    </p:anim>
                                    <p:anim calcmode="lin" valueType="num">
                                      <p:cBhvr additive="base">
                                        <p:cTn id="14" dur="5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6" name="Text Box 5">
            <a:extLst>
              <a:ext uri="{FF2B5EF4-FFF2-40B4-BE49-F238E27FC236}">
                <a16:creationId xmlns:a16="http://schemas.microsoft.com/office/drawing/2014/main" id="{A915A30A-51C5-4746-B9D7-0F5D6EC68797}"/>
              </a:ext>
            </a:extLst>
          </p:cNvPr>
          <p:cNvSpPr txBox="1">
            <a:spLocks noChangeArrowheads="1"/>
          </p:cNvSpPr>
          <p:nvPr/>
        </p:nvSpPr>
        <p:spPr bwMode="auto">
          <a:xfrm>
            <a:off x="152400" y="166688"/>
            <a:ext cx="914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r>
              <a:rPr lang="en-US" altLang="en-US" sz="4800">
                <a:solidFill>
                  <a:srgbClr val="FFFF00"/>
                </a:solidFill>
                <a:latin typeface="Times New Roman" panose="02020603050405020304" pitchFamily="18" charset="0"/>
              </a:rPr>
              <a:t>9.</a:t>
            </a:r>
          </a:p>
        </p:txBody>
      </p:sp>
      <p:pic>
        <p:nvPicPr>
          <p:cNvPr id="7" name="Picture 6" descr="j0388726">
            <a:extLst>
              <a:ext uri="{FF2B5EF4-FFF2-40B4-BE49-F238E27FC236}">
                <a16:creationId xmlns:a16="http://schemas.microsoft.com/office/drawing/2014/main" id="{BF839D90-1D89-4961-A0EF-EAAC87B24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299" y="2176607"/>
            <a:ext cx="37338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j0388726">
            <a:extLst>
              <a:ext uri="{FF2B5EF4-FFF2-40B4-BE49-F238E27FC236}">
                <a16:creationId xmlns:a16="http://schemas.microsoft.com/office/drawing/2014/main" id="{6FD0C6B9-4D32-4659-9D0F-17E2AB57E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928481" y="3857039"/>
            <a:ext cx="38100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ED1D1A9D-C611-4353-A468-FB21FCC28A37}"/>
              </a:ext>
            </a:extLst>
          </p:cNvPr>
          <p:cNvSpPr txBox="1">
            <a:spLocks noChangeArrowheads="1"/>
          </p:cNvSpPr>
          <p:nvPr/>
        </p:nvSpPr>
        <p:spPr>
          <a:xfrm>
            <a:off x="1061581" y="698645"/>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sp>
        <p:nvSpPr>
          <p:cNvPr id="11" name="TextBox 5">
            <a:extLst>
              <a:ext uri="{FF2B5EF4-FFF2-40B4-BE49-F238E27FC236}">
                <a16:creationId xmlns:a16="http://schemas.microsoft.com/office/drawing/2014/main" id="{C3E3C71B-6C8D-460F-A5AE-7056DA838256}"/>
              </a:ext>
            </a:extLst>
          </p:cNvPr>
          <p:cNvSpPr txBox="1">
            <a:spLocks noChangeArrowheads="1"/>
          </p:cNvSpPr>
          <p:nvPr/>
        </p:nvSpPr>
        <p:spPr bwMode="auto">
          <a:xfrm>
            <a:off x="3200551" y="5341793"/>
            <a:ext cx="335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en-US" sz="6000" b="1" dirty="0">
                <a:solidFill>
                  <a:srgbClr val="002060"/>
                </a:solidFill>
                <a:latin typeface="Times New Roman" panose="02020603050405020304" pitchFamily="18" charset="0"/>
              </a:rPr>
              <a:t>Rotation</a:t>
            </a:r>
            <a:endParaRPr lang="en-US" altLang="en-US" sz="1800" b="1"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253006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239C4617-0AB2-4333-B564-2B4E122B5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04900"/>
            <a:ext cx="61722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a:extLst>
              <a:ext uri="{FF2B5EF4-FFF2-40B4-BE49-F238E27FC236}">
                <a16:creationId xmlns:a16="http://schemas.microsoft.com/office/drawing/2014/main" id="{189CEF10-8E95-4319-AAC7-45FA3ABC32A2}"/>
              </a:ext>
            </a:extLst>
          </p:cNvPr>
          <p:cNvSpPr txBox="1">
            <a:spLocks noChangeArrowheads="1"/>
          </p:cNvSpPr>
          <p:nvPr/>
        </p:nvSpPr>
        <p:spPr bwMode="auto">
          <a:xfrm>
            <a:off x="228599" y="5583715"/>
            <a:ext cx="8839200" cy="95408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None/>
            </a:pPr>
            <a:r>
              <a:rPr lang="fr-FR" altLang="en-US" sz="2800" dirty="0">
                <a:solidFill>
                  <a:srgbClr val="002060"/>
                </a:solidFill>
                <a:latin typeface="Times New Roman" panose="02020603050405020304" pitchFamily="18" charset="0"/>
              </a:rPr>
              <a:t>La réflexion n'est pas parfaite car les zèbres ont des rayures légèrement différentes. L'un d'eux a le nez plus près du sol.</a:t>
            </a:r>
            <a:endParaRPr lang="en-US" altLang="en-US" sz="900" dirty="0">
              <a:solidFill>
                <a:srgbClr val="002060"/>
              </a:solidFill>
              <a:latin typeface="Times New Roman" panose="02020603050405020304" pitchFamily="18" charset="0"/>
            </a:endParaRPr>
          </a:p>
        </p:txBody>
      </p:sp>
      <p:sp>
        <p:nvSpPr>
          <p:cNvPr id="9" name="Rectangle 8">
            <a:extLst>
              <a:ext uri="{FF2B5EF4-FFF2-40B4-BE49-F238E27FC236}">
                <a16:creationId xmlns:a16="http://schemas.microsoft.com/office/drawing/2014/main" id="{9A59484E-5F00-4D4B-971A-2A98F24EDD3B}"/>
              </a:ext>
            </a:extLst>
          </p:cNvPr>
          <p:cNvSpPr/>
          <p:nvPr/>
        </p:nvSpPr>
        <p:spPr>
          <a:xfrm>
            <a:off x="707608" y="431921"/>
            <a:ext cx="7728782" cy="584775"/>
          </a:xfrm>
          <a:prstGeom prst="rect">
            <a:avLst/>
          </a:prstGeom>
        </p:spPr>
        <p:txBody>
          <a:bodyPr wrap="none">
            <a:spAutoFit/>
          </a:bodyPr>
          <a:lstStyle/>
          <a:p>
            <a:r>
              <a:rPr lang="fr-FR" sz="3200" dirty="0"/>
              <a:t>Pourquoi n'est-ce pas une réflexion parfaite ?</a:t>
            </a:r>
            <a:endParaRPr lang="en-CA" sz="3200" dirty="0"/>
          </a:p>
        </p:txBody>
      </p:sp>
    </p:spTree>
    <p:extLst>
      <p:ext uri="{BB962C8B-B14F-4D97-AF65-F5344CB8AC3E}">
        <p14:creationId xmlns:p14="http://schemas.microsoft.com/office/powerpoint/2010/main" val="61068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5" name="Smiley Face 15"/>
          <p:cNvSpPr/>
          <p:nvPr/>
        </p:nvSpPr>
        <p:spPr>
          <a:xfrm>
            <a:off x="685800" y="2133600"/>
            <a:ext cx="2590800" cy="2209800"/>
          </a:xfrm>
          <a:prstGeom prst="smileyFace">
            <a:avLst/>
          </a:prstGeom>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miley Face 8"/>
          <p:cNvSpPr/>
          <p:nvPr/>
        </p:nvSpPr>
        <p:spPr>
          <a:xfrm>
            <a:off x="655638" y="2124075"/>
            <a:ext cx="2590800" cy="2209800"/>
          </a:xfrm>
          <a:prstGeom prst="smileyFace">
            <a:avLst/>
          </a:prstGeom>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6"/>
          <p:cNvSpPr txBox="1">
            <a:spLocks noChangeArrowheads="1"/>
          </p:cNvSpPr>
          <p:nvPr/>
        </p:nvSpPr>
        <p:spPr bwMode="auto">
          <a:xfrm>
            <a:off x="609599" y="302370"/>
            <a:ext cx="8077200" cy="76944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CA" altLang="en-US" sz="4400" dirty="0">
                <a:latin typeface="Bernard MT Condensed" panose="02050806060905020404" pitchFamily="18" charset="0"/>
              </a:rPr>
              <a:t>À quoi ressemble une translation ?</a:t>
            </a:r>
            <a:endParaRPr lang="en-US" altLang="en-US" sz="4400" b="1" dirty="0">
              <a:latin typeface="Bernard MT Condensed" panose="02050806060905020404" pitchFamily="18" charset="0"/>
            </a:endParaRPr>
          </a:p>
        </p:txBody>
      </p:sp>
      <p:sp>
        <p:nvSpPr>
          <p:cNvPr id="9" name="TextBox 7"/>
          <p:cNvSpPr txBox="1"/>
          <p:nvPr/>
        </p:nvSpPr>
        <p:spPr>
          <a:xfrm>
            <a:off x="152399" y="5703700"/>
            <a:ext cx="8839200" cy="6461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fontAlgn="auto" hangingPunct="1">
              <a:spcBef>
                <a:spcPts val="0"/>
              </a:spcBef>
              <a:spcAft>
                <a:spcPts val="0"/>
              </a:spcAft>
              <a:defRPr/>
            </a:pPr>
            <a:r>
              <a:rPr lang="en-US" sz="3600" dirty="0"/>
              <a:t>La translation </a:t>
            </a:r>
            <a:r>
              <a:rPr lang="en-US" sz="3600" dirty="0" err="1"/>
              <a:t>est</a:t>
            </a:r>
            <a:r>
              <a:rPr lang="en-US" sz="3600" dirty="0"/>
              <a:t> un </a:t>
            </a:r>
            <a:r>
              <a:rPr lang="en-US" sz="3600" dirty="0" err="1"/>
              <a:t>changement</a:t>
            </a:r>
            <a:r>
              <a:rPr lang="en-US" sz="3600" dirty="0"/>
              <a:t> de position</a:t>
            </a:r>
            <a:endParaRPr lang="en-US" sz="3600" b="1" dirty="0"/>
          </a:p>
        </p:txBody>
      </p:sp>
      <p:cxnSp>
        <p:nvCxnSpPr>
          <p:cNvPr id="10" name="Straight Arrow Connector 11"/>
          <p:cNvCxnSpPr/>
          <p:nvPr/>
        </p:nvCxnSpPr>
        <p:spPr>
          <a:xfrm>
            <a:off x="1905000" y="4646613"/>
            <a:ext cx="4953000"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2"/>
          <p:cNvSpPr txBox="1">
            <a:spLocks noChangeArrowheads="1"/>
          </p:cNvSpPr>
          <p:nvPr/>
        </p:nvSpPr>
        <p:spPr bwMode="auto">
          <a:xfrm>
            <a:off x="1828800" y="4648200"/>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t>x</a:t>
            </a:r>
          </a:p>
        </p:txBody>
      </p:sp>
      <p:sp>
        <p:nvSpPr>
          <p:cNvPr id="12" name="TextBox 13"/>
          <p:cNvSpPr txBox="1">
            <a:spLocks noChangeArrowheads="1"/>
          </p:cNvSpPr>
          <p:nvPr/>
        </p:nvSpPr>
        <p:spPr bwMode="auto">
          <a:xfrm>
            <a:off x="6705600" y="4648200"/>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t>y</a:t>
            </a:r>
          </a:p>
        </p:txBody>
      </p:sp>
      <p:sp>
        <p:nvSpPr>
          <p:cNvPr id="13" name="TextBox 14"/>
          <p:cNvSpPr txBox="1">
            <a:spLocks noChangeArrowheads="1"/>
          </p:cNvSpPr>
          <p:nvPr/>
        </p:nvSpPr>
        <p:spPr bwMode="auto">
          <a:xfrm>
            <a:off x="2667000" y="49530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t>Translation de x à y</a:t>
            </a:r>
          </a:p>
        </p:txBody>
      </p:sp>
      <p:sp>
        <p:nvSpPr>
          <p:cNvPr id="14" name="TextBox 16"/>
          <p:cNvSpPr txBox="1">
            <a:spLocks noChangeArrowheads="1"/>
          </p:cNvSpPr>
          <p:nvPr/>
        </p:nvSpPr>
        <p:spPr bwMode="auto">
          <a:xfrm>
            <a:off x="1346200" y="16002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t>original</a:t>
            </a:r>
          </a:p>
        </p:txBody>
      </p:sp>
      <p:sp>
        <p:nvSpPr>
          <p:cNvPr id="15" name="TextBox 17"/>
          <p:cNvSpPr txBox="1">
            <a:spLocks noChangeArrowheads="1"/>
          </p:cNvSpPr>
          <p:nvPr/>
        </p:nvSpPr>
        <p:spPr bwMode="auto">
          <a:xfrm>
            <a:off x="6248400" y="16002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a:t>image</a:t>
            </a:r>
          </a:p>
        </p:txBody>
      </p:sp>
    </p:spTree>
    <p:extLst>
      <p:ext uri="{BB962C8B-B14F-4D97-AF65-F5344CB8AC3E}">
        <p14:creationId xmlns:p14="http://schemas.microsoft.com/office/powerpoint/2010/main" val="189730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grpId="0" nodeType="clickEffect">
                                  <p:stCondLst>
                                    <p:cond delay="0"/>
                                  </p:stCondLst>
                                  <p:childTnLst>
                                    <p:animMotion origin="layout" path="M 3.33333E-6 4.19981E-6 L 0.54166 4.19981E-6 " pathEditMode="relative" rAng="0" ptsTypes="AA">
                                      <p:cBhvr>
                                        <p:cTn id="16" dur="2000" fill="hold"/>
                                        <p:tgtEl>
                                          <p:spTgt spid="6"/>
                                        </p:tgtEl>
                                        <p:attrNameLst>
                                          <p:attrName>ppt_x</p:attrName>
                                          <p:attrName>ppt_y</p:attrName>
                                        </p:attrNameLst>
                                      </p:cBhvr>
                                      <p:rCtr x="27100" y="0"/>
                                    </p:animMotion>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grpSp>
        <p:nvGrpSpPr>
          <p:cNvPr id="6" name="Group 13">
            <a:extLst>
              <a:ext uri="{FF2B5EF4-FFF2-40B4-BE49-F238E27FC236}">
                <a16:creationId xmlns:a16="http://schemas.microsoft.com/office/drawing/2014/main" id="{1E61E379-FDAF-4263-9A48-E22076E37376}"/>
              </a:ext>
            </a:extLst>
          </p:cNvPr>
          <p:cNvGrpSpPr>
            <a:grpSpLocks/>
          </p:cNvGrpSpPr>
          <p:nvPr/>
        </p:nvGrpSpPr>
        <p:grpSpPr bwMode="auto">
          <a:xfrm>
            <a:off x="5486400" y="2514600"/>
            <a:ext cx="2514600" cy="2438400"/>
            <a:chOff x="3456" y="1584"/>
            <a:chExt cx="1584" cy="1536"/>
          </a:xfrm>
        </p:grpSpPr>
        <p:sp>
          <p:nvSpPr>
            <p:cNvPr id="7" name="Oval 8">
              <a:extLst>
                <a:ext uri="{FF2B5EF4-FFF2-40B4-BE49-F238E27FC236}">
                  <a16:creationId xmlns:a16="http://schemas.microsoft.com/office/drawing/2014/main" id="{70930EDC-67EB-400C-80ED-D763F12D42E8}"/>
                </a:ext>
              </a:extLst>
            </p:cNvPr>
            <p:cNvSpPr>
              <a:spLocks noChangeArrowheads="1"/>
            </p:cNvSpPr>
            <p:nvPr/>
          </p:nvSpPr>
          <p:spPr bwMode="auto">
            <a:xfrm>
              <a:off x="3456" y="1584"/>
              <a:ext cx="1584" cy="1536"/>
            </a:xfrm>
            <a:prstGeom prst="ellipse">
              <a:avLst/>
            </a:prstGeom>
            <a:solidFill>
              <a:schemeClr val="folHlink"/>
            </a:soli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sp>
          <p:nvSpPr>
            <p:cNvPr id="8" name="Oval 9">
              <a:extLst>
                <a:ext uri="{FF2B5EF4-FFF2-40B4-BE49-F238E27FC236}">
                  <a16:creationId xmlns:a16="http://schemas.microsoft.com/office/drawing/2014/main" id="{1D65915B-386F-4043-875F-B687A937ABC2}"/>
                </a:ext>
              </a:extLst>
            </p:cNvPr>
            <p:cNvSpPr>
              <a:spLocks noChangeArrowheads="1"/>
            </p:cNvSpPr>
            <p:nvPr/>
          </p:nvSpPr>
          <p:spPr bwMode="auto">
            <a:xfrm>
              <a:off x="3840" y="1968"/>
              <a:ext cx="768" cy="768"/>
            </a:xfrm>
            <a:prstGeom prst="ellipse">
              <a:avLst/>
            </a:prstGeom>
            <a:solidFill>
              <a:srgbClr val="FFFF00"/>
            </a:soli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sp>
          <p:nvSpPr>
            <p:cNvPr id="9" name="Rectangle 11">
              <a:extLst>
                <a:ext uri="{FF2B5EF4-FFF2-40B4-BE49-F238E27FC236}">
                  <a16:creationId xmlns:a16="http://schemas.microsoft.com/office/drawing/2014/main" id="{65C7DFD4-0618-4272-8C30-D206531588BE}"/>
                </a:ext>
              </a:extLst>
            </p:cNvPr>
            <p:cNvSpPr>
              <a:spLocks noChangeArrowheads="1"/>
            </p:cNvSpPr>
            <p:nvPr/>
          </p:nvSpPr>
          <p:spPr bwMode="auto">
            <a:xfrm>
              <a:off x="4608" y="2256"/>
              <a:ext cx="432" cy="96"/>
            </a:xfrm>
            <a:prstGeom prst="rect">
              <a:avLst/>
            </a:prstGeom>
            <a:solidFill>
              <a:schemeClr val="bg1"/>
            </a:soli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grpSp>
      <p:sp>
        <p:nvSpPr>
          <p:cNvPr id="10" name="Text Box 12">
            <a:extLst>
              <a:ext uri="{FF2B5EF4-FFF2-40B4-BE49-F238E27FC236}">
                <a16:creationId xmlns:a16="http://schemas.microsoft.com/office/drawing/2014/main" id="{9573133B-6F2C-4585-A035-2A64691DD38A}"/>
              </a:ext>
            </a:extLst>
          </p:cNvPr>
          <p:cNvSpPr txBox="1">
            <a:spLocks noChangeArrowheads="1"/>
          </p:cNvSpPr>
          <p:nvPr/>
        </p:nvSpPr>
        <p:spPr bwMode="auto">
          <a:xfrm>
            <a:off x="152400" y="166688"/>
            <a:ext cx="1295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r>
              <a:rPr lang="en-US" altLang="en-US" sz="4800">
                <a:solidFill>
                  <a:srgbClr val="FFFF00"/>
                </a:solidFill>
                <a:latin typeface="Times New Roman" panose="02020603050405020304" pitchFamily="18" charset="0"/>
              </a:rPr>
              <a:t>11.</a:t>
            </a:r>
          </a:p>
        </p:txBody>
      </p:sp>
      <p:grpSp>
        <p:nvGrpSpPr>
          <p:cNvPr id="11" name="Group 14">
            <a:extLst>
              <a:ext uri="{FF2B5EF4-FFF2-40B4-BE49-F238E27FC236}">
                <a16:creationId xmlns:a16="http://schemas.microsoft.com/office/drawing/2014/main" id="{05860540-A5A7-4670-8A07-F3DDC46013D0}"/>
              </a:ext>
            </a:extLst>
          </p:cNvPr>
          <p:cNvGrpSpPr>
            <a:grpSpLocks/>
          </p:cNvGrpSpPr>
          <p:nvPr/>
        </p:nvGrpSpPr>
        <p:grpSpPr bwMode="auto">
          <a:xfrm>
            <a:off x="1600200" y="2514600"/>
            <a:ext cx="2514600" cy="2438400"/>
            <a:chOff x="3456" y="1584"/>
            <a:chExt cx="1584" cy="1536"/>
          </a:xfrm>
        </p:grpSpPr>
        <p:sp>
          <p:nvSpPr>
            <p:cNvPr id="12" name="Oval 15">
              <a:extLst>
                <a:ext uri="{FF2B5EF4-FFF2-40B4-BE49-F238E27FC236}">
                  <a16:creationId xmlns:a16="http://schemas.microsoft.com/office/drawing/2014/main" id="{D879510C-1CE6-4E23-8528-55462E2D2848}"/>
                </a:ext>
              </a:extLst>
            </p:cNvPr>
            <p:cNvSpPr>
              <a:spLocks noChangeArrowheads="1"/>
            </p:cNvSpPr>
            <p:nvPr/>
          </p:nvSpPr>
          <p:spPr bwMode="auto">
            <a:xfrm>
              <a:off x="3456" y="1584"/>
              <a:ext cx="1584" cy="1536"/>
            </a:xfrm>
            <a:prstGeom prst="ellipse">
              <a:avLst/>
            </a:prstGeom>
            <a:solidFill>
              <a:schemeClr val="folHlink"/>
            </a:soli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sp>
          <p:nvSpPr>
            <p:cNvPr id="13" name="Oval 16">
              <a:extLst>
                <a:ext uri="{FF2B5EF4-FFF2-40B4-BE49-F238E27FC236}">
                  <a16:creationId xmlns:a16="http://schemas.microsoft.com/office/drawing/2014/main" id="{67E51433-A497-446C-8E01-5252A72DD686}"/>
                </a:ext>
              </a:extLst>
            </p:cNvPr>
            <p:cNvSpPr>
              <a:spLocks noChangeArrowheads="1"/>
            </p:cNvSpPr>
            <p:nvPr/>
          </p:nvSpPr>
          <p:spPr bwMode="auto">
            <a:xfrm>
              <a:off x="3840" y="1968"/>
              <a:ext cx="768" cy="768"/>
            </a:xfrm>
            <a:prstGeom prst="ellipse">
              <a:avLst/>
            </a:prstGeom>
            <a:solidFill>
              <a:srgbClr val="FFFF00"/>
            </a:soli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sp>
          <p:nvSpPr>
            <p:cNvPr id="14" name="Rectangle 17">
              <a:extLst>
                <a:ext uri="{FF2B5EF4-FFF2-40B4-BE49-F238E27FC236}">
                  <a16:creationId xmlns:a16="http://schemas.microsoft.com/office/drawing/2014/main" id="{4EA534B7-F7A8-4918-974F-329100781746}"/>
                </a:ext>
              </a:extLst>
            </p:cNvPr>
            <p:cNvSpPr>
              <a:spLocks noChangeArrowheads="1"/>
            </p:cNvSpPr>
            <p:nvPr/>
          </p:nvSpPr>
          <p:spPr bwMode="auto">
            <a:xfrm>
              <a:off x="4608" y="2256"/>
              <a:ext cx="432" cy="96"/>
            </a:xfrm>
            <a:prstGeom prst="rect">
              <a:avLst/>
            </a:prstGeom>
            <a:solidFill>
              <a:schemeClr val="bg1"/>
            </a:soli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grpSp>
      <p:sp>
        <p:nvSpPr>
          <p:cNvPr id="16" name="Rectangle 2">
            <a:extLst>
              <a:ext uri="{FF2B5EF4-FFF2-40B4-BE49-F238E27FC236}">
                <a16:creationId xmlns:a16="http://schemas.microsoft.com/office/drawing/2014/main" id="{C0678290-F0FB-4E22-9CF9-17E2CA37D88F}"/>
              </a:ext>
            </a:extLst>
          </p:cNvPr>
          <p:cNvSpPr txBox="1">
            <a:spLocks noChangeArrowheads="1"/>
          </p:cNvSpPr>
          <p:nvPr/>
        </p:nvSpPr>
        <p:spPr>
          <a:xfrm>
            <a:off x="1061581" y="698645"/>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sp>
        <p:nvSpPr>
          <p:cNvPr id="17" name="TextBox 5">
            <a:extLst>
              <a:ext uri="{FF2B5EF4-FFF2-40B4-BE49-F238E27FC236}">
                <a16:creationId xmlns:a16="http://schemas.microsoft.com/office/drawing/2014/main" id="{17B1863C-56BA-4B86-BB9D-F840BEBD2955}"/>
              </a:ext>
            </a:extLst>
          </p:cNvPr>
          <p:cNvSpPr txBox="1">
            <a:spLocks noChangeArrowheads="1"/>
          </p:cNvSpPr>
          <p:nvPr/>
        </p:nvSpPr>
        <p:spPr bwMode="auto">
          <a:xfrm>
            <a:off x="2900818" y="5280910"/>
            <a:ext cx="40333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en-US" sz="6000" b="1" dirty="0">
                <a:solidFill>
                  <a:srgbClr val="002060"/>
                </a:solidFill>
                <a:latin typeface="Times New Roman" panose="02020603050405020304" pitchFamily="18" charset="0"/>
              </a:rPr>
              <a:t>Translation</a:t>
            </a:r>
            <a:endParaRPr lang="en-US" altLang="en-US" sz="1800" b="1"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97310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grpSp>
        <p:nvGrpSpPr>
          <p:cNvPr id="7" name="Group 19">
            <a:extLst>
              <a:ext uri="{FF2B5EF4-FFF2-40B4-BE49-F238E27FC236}">
                <a16:creationId xmlns:a16="http://schemas.microsoft.com/office/drawing/2014/main" id="{608F0639-9CCC-495B-BBEE-A12B6CAA9EEE}"/>
              </a:ext>
            </a:extLst>
          </p:cNvPr>
          <p:cNvGrpSpPr>
            <a:grpSpLocks/>
          </p:cNvGrpSpPr>
          <p:nvPr/>
        </p:nvGrpSpPr>
        <p:grpSpPr bwMode="auto">
          <a:xfrm>
            <a:off x="1600200" y="2514600"/>
            <a:ext cx="2514600" cy="2438400"/>
            <a:chOff x="3456" y="1584"/>
            <a:chExt cx="1584" cy="1536"/>
          </a:xfrm>
        </p:grpSpPr>
        <p:sp>
          <p:nvSpPr>
            <p:cNvPr id="8" name="Oval 20">
              <a:extLst>
                <a:ext uri="{FF2B5EF4-FFF2-40B4-BE49-F238E27FC236}">
                  <a16:creationId xmlns:a16="http://schemas.microsoft.com/office/drawing/2014/main" id="{A714FA60-A5C1-4009-A154-AE07DD028349}"/>
                </a:ext>
              </a:extLst>
            </p:cNvPr>
            <p:cNvSpPr>
              <a:spLocks noChangeArrowheads="1"/>
            </p:cNvSpPr>
            <p:nvPr/>
          </p:nvSpPr>
          <p:spPr bwMode="auto">
            <a:xfrm>
              <a:off x="3456" y="1584"/>
              <a:ext cx="1584" cy="1536"/>
            </a:xfrm>
            <a:prstGeom prst="ellipse">
              <a:avLst/>
            </a:prstGeom>
            <a:solidFill>
              <a:schemeClr val="folHlink"/>
            </a:soli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sp>
          <p:nvSpPr>
            <p:cNvPr id="9" name="Oval 21">
              <a:extLst>
                <a:ext uri="{FF2B5EF4-FFF2-40B4-BE49-F238E27FC236}">
                  <a16:creationId xmlns:a16="http://schemas.microsoft.com/office/drawing/2014/main" id="{2A602D5F-17C4-4C1F-A763-20FA29878649}"/>
                </a:ext>
              </a:extLst>
            </p:cNvPr>
            <p:cNvSpPr>
              <a:spLocks noChangeArrowheads="1"/>
            </p:cNvSpPr>
            <p:nvPr/>
          </p:nvSpPr>
          <p:spPr bwMode="auto">
            <a:xfrm>
              <a:off x="3840" y="1968"/>
              <a:ext cx="768" cy="768"/>
            </a:xfrm>
            <a:prstGeom prst="ellipse">
              <a:avLst/>
            </a:prstGeom>
            <a:solidFill>
              <a:srgbClr val="FFFF00"/>
            </a:soli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sp>
          <p:nvSpPr>
            <p:cNvPr id="10" name="Rectangle 22">
              <a:extLst>
                <a:ext uri="{FF2B5EF4-FFF2-40B4-BE49-F238E27FC236}">
                  <a16:creationId xmlns:a16="http://schemas.microsoft.com/office/drawing/2014/main" id="{FD44B6CC-1D72-445D-AFF1-0674FE06E254}"/>
                </a:ext>
              </a:extLst>
            </p:cNvPr>
            <p:cNvSpPr>
              <a:spLocks noChangeArrowheads="1"/>
            </p:cNvSpPr>
            <p:nvPr/>
          </p:nvSpPr>
          <p:spPr bwMode="auto">
            <a:xfrm>
              <a:off x="4608" y="2256"/>
              <a:ext cx="432" cy="96"/>
            </a:xfrm>
            <a:prstGeom prst="rect">
              <a:avLst/>
            </a:prstGeom>
            <a:solidFill>
              <a:schemeClr val="bg1"/>
            </a:soli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grpSp>
      <p:grpSp>
        <p:nvGrpSpPr>
          <p:cNvPr id="11" name="Group 23">
            <a:extLst>
              <a:ext uri="{FF2B5EF4-FFF2-40B4-BE49-F238E27FC236}">
                <a16:creationId xmlns:a16="http://schemas.microsoft.com/office/drawing/2014/main" id="{5D75BC24-1F2E-4FEA-9A99-EB271D9C1D20}"/>
              </a:ext>
            </a:extLst>
          </p:cNvPr>
          <p:cNvGrpSpPr>
            <a:grpSpLocks/>
          </p:cNvGrpSpPr>
          <p:nvPr/>
        </p:nvGrpSpPr>
        <p:grpSpPr bwMode="auto">
          <a:xfrm flipH="1">
            <a:off x="5410200" y="2514600"/>
            <a:ext cx="2514600" cy="2438400"/>
            <a:chOff x="3456" y="1584"/>
            <a:chExt cx="1584" cy="1536"/>
          </a:xfrm>
        </p:grpSpPr>
        <p:sp>
          <p:nvSpPr>
            <p:cNvPr id="12" name="Oval 24">
              <a:extLst>
                <a:ext uri="{FF2B5EF4-FFF2-40B4-BE49-F238E27FC236}">
                  <a16:creationId xmlns:a16="http://schemas.microsoft.com/office/drawing/2014/main" id="{5BA67289-682F-4D9E-9042-7D2E4E8F637F}"/>
                </a:ext>
              </a:extLst>
            </p:cNvPr>
            <p:cNvSpPr>
              <a:spLocks noChangeArrowheads="1"/>
            </p:cNvSpPr>
            <p:nvPr/>
          </p:nvSpPr>
          <p:spPr bwMode="auto">
            <a:xfrm>
              <a:off x="3456" y="1584"/>
              <a:ext cx="1584" cy="1536"/>
            </a:xfrm>
            <a:prstGeom prst="ellipse">
              <a:avLst/>
            </a:prstGeom>
            <a:solidFill>
              <a:schemeClr val="folHlink"/>
            </a:soli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sp>
          <p:nvSpPr>
            <p:cNvPr id="13" name="Oval 25">
              <a:extLst>
                <a:ext uri="{FF2B5EF4-FFF2-40B4-BE49-F238E27FC236}">
                  <a16:creationId xmlns:a16="http://schemas.microsoft.com/office/drawing/2014/main" id="{9F3D9EDE-CAF8-4E03-81FC-267075782BF3}"/>
                </a:ext>
              </a:extLst>
            </p:cNvPr>
            <p:cNvSpPr>
              <a:spLocks noChangeArrowheads="1"/>
            </p:cNvSpPr>
            <p:nvPr/>
          </p:nvSpPr>
          <p:spPr bwMode="auto">
            <a:xfrm>
              <a:off x="3840" y="1968"/>
              <a:ext cx="768" cy="768"/>
            </a:xfrm>
            <a:prstGeom prst="ellipse">
              <a:avLst/>
            </a:prstGeom>
            <a:solidFill>
              <a:srgbClr val="FFFF00"/>
            </a:soli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sp>
          <p:nvSpPr>
            <p:cNvPr id="14" name="Rectangle 26">
              <a:extLst>
                <a:ext uri="{FF2B5EF4-FFF2-40B4-BE49-F238E27FC236}">
                  <a16:creationId xmlns:a16="http://schemas.microsoft.com/office/drawing/2014/main" id="{28736E0D-2DC0-4E77-81E6-752B3D91C8BE}"/>
                </a:ext>
              </a:extLst>
            </p:cNvPr>
            <p:cNvSpPr>
              <a:spLocks noChangeArrowheads="1"/>
            </p:cNvSpPr>
            <p:nvPr/>
          </p:nvSpPr>
          <p:spPr bwMode="auto">
            <a:xfrm>
              <a:off x="4608" y="2256"/>
              <a:ext cx="432" cy="96"/>
            </a:xfrm>
            <a:prstGeom prst="rect">
              <a:avLst/>
            </a:prstGeom>
            <a:solidFill>
              <a:schemeClr val="bg1"/>
            </a:soli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grpSp>
      <p:sp>
        <p:nvSpPr>
          <p:cNvPr id="15" name="TextBox 11">
            <a:extLst>
              <a:ext uri="{FF2B5EF4-FFF2-40B4-BE49-F238E27FC236}">
                <a16:creationId xmlns:a16="http://schemas.microsoft.com/office/drawing/2014/main" id="{CCE36649-A5CF-482F-BDA6-F5F54C4C45C3}"/>
              </a:ext>
            </a:extLst>
          </p:cNvPr>
          <p:cNvSpPr txBox="1">
            <a:spLocks noChangeArrowheads="1"/>
          </p:cNvSpPr>
          <p:nvPr/>
        </p:nvSpPr>
        <p:spPr bwMode="auto">
          <a:xfrm>
            <a:off x="990598" y="5406350"/>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en-US" sz="4800" dirty="0" err="1">
                <a:solidFill>
                  <a:srgbClr val="002060"/>
                </a:solidFill>
                <a:latin typeface="Times New Roman" panose="02020603050405020304" pitchFamily="18" charset="0"/>
              </a:rPr>
              <a:t>Réflexion</a:t>
            </a:r>
            <a:r>
              <a:rPr lang="en-US" altLang="en-US" sz="4800" dirty="0">
                <a:solidFill>
                  <a:srgbClr val="002060"/>
                </a:solidFill>
                <a:latin typeface="Times New Roman" panose="02020603050405020304" pitchFamily="18" charset="0"/>
              </a:rPr>
              <a:t> </a:t>
            </a:r>
            <a:r>
              <a:rPr lang="en-US" altLang="en-US" sz="4800" dirty="0" err="1">
                <a:solidFill>
                  <a:srgbClr val="002060"/>
                </a:solidFill>
                <a:latin typeface="Times New Roman" panose="02020603050405020304" pitchFamily="18" charset="0"/>
              </a:rPr>
              <a:t>ou</a:t>
            </a:r>
            <a:r>
              <a:rPr lang="en-US" altLang="en-US" sz="4800" dirty="0">
                <a:solidFill>
                  <a:srgbClr val="002060"/>
                </a:solidFill>
                <a:latin typeface="Times New Roman" panose="02020603050405020304" pitchFamily="18" charset="0"/>
              </a:rPr>
              <a:t> rotation de180</a:t>
            </a:r>
            <a:r>
              <a:rPr lang="en-US" altLang="en-US" sz="4800" baseline="30000" dirty="0">
                <a:solidFill>
                  <a:srgbClr val="002060"/>
                </a:solidFill>
                <a:latin typeface="Times New Roman" panose="02020603050405020304" pitchFamily="18" charset="0"/>
              </a:rPr>
              <a:t>o</a:t>
            </a:r>
            <a:r>
              <a:rPr lang="en-US" altLang="en-US" sz="4800" dirty="0">
                <a:solidFill>
                  <a:srgbClr val="002060"/>
                </a:solidFill>
                <a:latin typeface="Times New Roman" panose="02020603050405020304" pitchFamily="18" charset="0"/>
              </a:rPr>
              <a:t>.</a:t>
            </a:r>
            <a:endParaRPr lang="en-US" altLang="en-US" sz="1400" dirty="0">
              <a:solidFill>
                <a:srgbClr val="002060"/>
              </a:solidFill>
              <a:latin typeface="Times New Roman" panose="02020603050405020304" pitchFamily="18" charset="0"/>
            </a:endParaRPr>
          </a:p>
        </p:txBody>
      </p:sp>
      <p:sp>
        <p:nvSpPr>
          <p:cNvPr id="16" name="Rectangle 2">
            <a:extLst>
              <a:ext uri="{FF2B5EF4-FFF2-40B4-BE49-F238E27FC236}">
                <a16:creationId xmlns:a16="http://schemas.microsoft.com/office/drawing/2014/main" id="{E5D3DE9E-379E-48FB-9278-B42EA3CF780F}"/>
              </a:ext>
            </a:extLst>
          </p:cNvPr>
          <p:cNvSpPr txBox="1">
            <a:spLocks noChangeArrowheads="1"/>
          </p:cNvSpPr>
          <p:nvPr/>
        </p:nvSpPr>
        <p:spPr>
          <a:xfrm>
            <a:off x="990598" y="685800"/>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spTree>
    <p:extLst>
      <p:ext uri="{BB962C8B-B14F-4D97-AF65-F5344CB8AC3E}">
        <p14:creationId xmlns:p14="http://schemas.microsoft.com/office/powerpoint/2010/main" val="341068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grpSp>
        <p:nvGrpSpPr>
          <p:cNvPr id="6" name="Group 14">
            <a:extLst>
              <a:ext uri="{FF2B5EF4-FFF2-40B4-BE49-F238E27FC236}">
                <a16:creationId xmlns:a16="http://schemas.microsoft.com/office/drawing/2014/main" id="{93392006-2E3B-4C5D-A398-045587921756}"/>
              </a:ext>
            </a:extLst>
          </p:cNvPr>
          <p:cNvGrpSpPr>
            <a:grpSpLocks/>
          </p:cNvGrpSpPr>
          <p:nvPr/>
        </p:nvGrpSpPr>
        <p:grpSpPr bwMode="auto">
          <a:xfrm rot="-4237320">
            <a:off x="5448300" y="2514600"/>
            <a:ext cx="2514600" cy="2438400"/>
            <a:chOff x="3456" y="1584"/>
            <a:chExt cx="1584" cy="1536"/>
          </a:xfrm>
        </p:grpSpPr>
        <p:sp>
          <p:nvSpPr>
            <p:cNvPr id="7" name="Oval 15">
              <a:extLst>
                <a:ext uri="{FF2B5EF4-FFF2-40B4-BE49-F238E27FC236}">
                  <a16:creationId xmlns:a16="http://schemas.microsoft.com/office/drawing/2014/main" id="{47AEEA54-58DC-4F00-886F-F60FA8163DF5}"/>
                </a:ext>
              </a:extLst>
            </p:cNvPr>
            <p:cNvSpPr>
              <a:spLocks noChangeArrowheads="1"/>
            </p:cNvSpPr>
            <p:nvPr/>
          </p:nvSpPr>
          <p:spPr bwMode="auto">
            <a:xfrm>
              <a:off x="3456" y="1584"/>
              <a:ext cx="1584" cy="1536"/>
            </a:xfrm>
            <a:prstGeom prst="ellipse">
              <a:avLst/>
            </a:prstGeom>
            <a:solidFill>
              <a:schemeClr val="folHlink"/>
            </a:soli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sp>
          <p:nvSpPr>
            <p:cNvPr id="8" name="Oval 16">
              <a:extLst>
                <a:ext uri="{FF2B5EF4-FFF2-40B4-BE49-F238E27FC236}">
                  <a16:creationId xmlns:a16="http://schemas.microsoft.com/office/drawing/2014/main" id="{586BE068-AEE3-4910-8083-7B4ED6B58439}"/>
                </a:ext>
              </a:extLst>
            </p:cNvPr>
            <p:cNvSpPr>
              <a:spLocks noChangeArrowheads="1"/>
            </p:cNvSpPr>
            <p:nvPr/>
          </p:nvSpPr>
          <p:spPr bwMode="auto">
            <a:xfrm>
              <a:off x="3840" y="1968"/>
              <a:ext cx="768" cy="768"/>
            </a:xfrm>
            <a:prstGeom prst="ellipse">
              <a:avLst/>
            </a:prstGeom>
            <a:solidFill>
              <a:srgbClr val="FFFF00"/>
            </a:soli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sp>
          <p:nvSpPr>
            <p:cNvPr id="9" name="Rectangle 17">
              <a:extLst>
                <a:ext uri="{FF2B5EF4-FFF2-40B4-BE49-F238E27FC236}">
                  <a16:creationId xmlns:a16="http://schemas.microsoft.com/office/drawing/2014/main" id="{1BCC096E-489A-408E-95F4-EAAC96D2C912}"/>
                </a:ext>
              </a:extLst>
            </p:cNvPr>
            <p:cNvSpPr>
              <a:spLocks noChangeArrowheads="1"/>
            </p:cNvSpPr>
            <p:nvPr/>
          </p:nvSpPr>
          <p:spPr bwMode="auto">
            <a:xfrm>
              <a:off x="4608" y="2256"/>
              <a:ext cx="432" cy="96"/>
            </a:xfrm>
            <a:prstGeom prst="rect">
              <a:avLst/>
            </a:prstGeom>
            <a:solidFill>
              <a:schemeClr val="bg1"/>
            </a:soli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grpSp>
      <p:grpSp>
        <p:nvGrpSpPr>
          <p:cNvPr id="11" name="Group 19">
            <a:extLst>
              <a:ext uri="{FF2B5EF4-FFF2-40B4-BE49-F238E27FC236}">
                <a16:creationId xmlns:a16="http://schemas.microsoft.com/office/drawing/2014/main" id="{5597924A-A7AE-4C00-B3C1-879A7F3C6FF7}"/>
              </a:ext>
            </a:extLst>
          </p:cNvPr>
          <p:cNvGrpSpPr>
            <a:grpSpLocks/>
          </p:cNvGrpSpPr>
          <p:nvPr/>
        </p:nvGrpSpPr>
        <p:grpSpPr bwMode="auto">
          <a:xfrm>
            <a:off x="1600200" y="2514600"/>
            <a:ext cx="2514600" cy="2438400"/>
            <a:chOff x="3456" y="1584"/>
            <a:chExt cx="1584" cy="1536"/>
          </a:xfrm>
        </p:grpSpPr>
        <p:sp>
          <p:nvSpPr>
            <p:cNvPr id="12" name="Oval 20">
              <a:extLst>
                <a:ext uri="{FF2B5EF4-FFF2-40B4-BE49-F238E27FC236}">
                  <a16:creationId xmlns:a16="http://schemas.microsoft.com/office/drawing/2014/main" id="{7964EC03-D497-4ECD-AC12-6CD23F1078C2}"/>
                </a:ext>
              </a:extLst>
            </p:cNvPr>
            <p:cNvSpPr>
              <a:spLocks noChangeArrowheads="1"/>
            </p:cNvSpPr>
            <p:nvPr/>
          </p:nvSpPr>
          <p:spPr bwMode="auto">
            <a:xfrm>
              <a:off x="3456" y="1584"/>
              <a:ext cx="1584" cy="1536"/>
            </a:xfrm>
            <a:prstGeom prst="ellipse">
              <a:avLst/>
            </a:prstGeom>
            <a:solidFill>
              <a:schemeClr val="folHlink"/>
            </a:soli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sp>
          <p:nvSpPr>
            <p:cNvPr id="13" name="Oval 21">
              <a:extLst>
                <a:ext uri="{FF2B5EF4-FFF2-40B4-BE49-F238E27FC236}">
                  <a16:creationId xmlns:a16="http://schemas.microsoft.com/office/drawing/2014/main" id="{62DFD334-7F0B-4710-8888-8868DBB8BFD9}"/>
                </a:ext>
              </a:extLst>
            </p:cNvPr>
            <p:cNvSpPr>
              <a:spLocks noChangeArrowheads="1"/>
            </p:cNvSpPr>
            <p:nvPr/>
          </p:nvSpPr>
          <p:spPr bwMode="auto">
            <a:xfrm>
              <a:off x="3840" y="1968"/>
              <a:ext cx="768" cy="768"/>
            </a:xfrm>
            <a:prstGeom prst="ellipse">
              <a:avLst/>
            </a:prstGeom>
            <a:solidFill>
              <a:srgbClr val="FFFF00"/>
            </a:soli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sp>
          <p:nvSpPr>
            <p:cNvPr id="14" name="Rectangle 22">
              <a:extLst>
                <a:ext uri="{FF2B5EF4-FFF2-40B4-BE49-F238E27FC236}">
                  <a16:creationId xmlns:a16="http://schemas.microsoft.com/office/drawing/2014/main" id="{AC876764-CFD1-41C2-AF80-C471BEBE4326}"/>
                </a:ext>
              </a:extLst>
            </p:cNvPr>
            <p:cNvSpPr>
              <a:spLocks noChangeArrowheads="1"/>
            </p:cNvSpPr>
            <p:nvPr/>
          </p:nvSpPr>
          <p:spPr bwMode="auto">
            <a:xfrm>
              <a:off x="4608" y="2256"/>
              <a:ext cx="432" cy="96"/>
            </a:xfrm>
            <a:prstGeom prst="rect">
              <a:avLst/>
            </a:prstGeom>
            <a:solidFill>
              <a:schemeClr val="bg1"/>
            </a:soli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grpSp>
      <p:sp>
        <p:nvSpPr>
          <p:cNvPr id="15" name="TextBox 11">
            <a:extLst>
              <a:ext uri="{FF2B5EF4-FFF2-40B4-BE49-F238E27FC236}">
                <a16:creationId xmlns:a16="http://schemas.microsoft.com/office/drawing/2014/main" id="{DAA37EFA-4C0C-4907-A704-7076F315B9C0}"/>
              </a:ext>
            </a:extLst>
          </p:cNvPr>
          <p:cNvSpPr txBox="1">
            <a:spLocks noChangeArrowheads="1"/>
          </p:cNvSpPr>
          <p:nvPr/>
        </p:nvSpPr>
        <p:spPr bwMode="auto">
          <a:xfrm>
            <a:off x="3200400" y="5351196"/>
            <a:ext cx="335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en-US" sz="6000" dirty="0">
                <a:solidFill>
                  <a:srgbClr val="002060"/>
                </a:solidFill>
                <a:latin typeface="Times New Roman" panose="02020603050405020304" pitchFamily="18" charset="0"/>
              </a:rPr>
              <a:t>Rotation</a:t>
            </a:r>
            <a:endParaRPr lang="en-US" altLang="en-US" sz="1800" dirty="0">
              <a:solidFill>
                <a:srgbClr val="002060"/>
              </a:solidFill>
              <a:latin typeface="Times New Roman" panose="02020603050405020304" pitchFamily="18" charset="0"/>
            </a:endParaRPr>
          </a:p>
        </p:txBody>
      </p:sp>
      <p:sp>
        <p:nvSpPr>
          <p:cNvPr id="16" name="Rectangle 2">
            <a:extLst>
              <a:ext uri="{FF2B5EF4-FFF2-40B4-BE49-F238E27FC236}">
                <a16:creationId xmlns:a16="http://schemas.microsoft.com/office/drawing/2014/main" id="{B463C935-C044-45B0-BE02-42C964DDFC8F}"/>
              </a:ext>
            </a:extLst>
          </p:cNvPr>
          <p:cNvSpPr txBox="1">
            <a:spLocks noChangeArrowheads="1"/>
          </p:cNvSpPr>
          <p:nvPr/>
        </p:nvSpPr>
        <p:spPr>
          <a:xfrm>
            <a:off x="990598" y="685800"/>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spTree>
    <p:extLst>
      <p:ext uri="{BB962C8B-B14F-4D97-AF65-F5344CB8AC3E}">
        <p14:creationId xmlns:p14="http://schemas.microsoft.com/office/powerpoint/2010/main" val="184683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pic>
        <p:nvPicPr>
          <p:cNvPr id="6" name="Picture 6">
            <a:extLst>
              <a:ext uri="{FF2B5EF4-FFF2-40B4-BE49-F238E27FC236}">
                <a16:creationId xmlns:a16="http://schemas.microsoft.com/office/drawing/2014/main" id="{99318D09-AF8B-41D1-94E0-F9780EAD9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071" y="1190668"/>
            <a:ext cx="4663858" cy="466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a:extLst>
              <a:ext uri="{FF2B5EF4-FFF2-40B4-BE49-F238E27FC236}">
                <a16:creationId xmlns:a16="http://schemas.microsoft.com/office/drawing/2014/main" id="{72F10E26-0FDF-43D3-B4D9-3648B28260CB}"/>
              </a:ext>
            </a:extLst>
          </p:cNvPr>
          <p:cNvSpPr txBox="1">
            <a:spLocks noChangeArrowheads="1"/>
          </p:cNvSpPr>
          <p:nvPr/>
        </p:nvSpPr>
        <p:spPr bwMode="auto">
          <a:xfrm>
            <a:off x="990598" y="5729622"/>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None/>
            </a:pPr>
            <a:r>
              <a:rPr lang="en-US" altLang="en-US" sz="4000" dirty="0" err="1">
                <a:solidFill>
                  <a:srgbClr val="002060"/>
                </a:solidFill>
                <a:latin typeface="Times New Roman" panose="02020603050405020304" pitchFamily="18" charset="0"/>
              </a:rPr>
              <a:t>Réflexion</a:t>
            </a:r>
            <a:r>
              <a:rPr lang="en-US" altLang="en-US" sz="4000" dirty="0">
                <a:solidFill>
                  <a:srgbClr val="002060"/>
                </a:solidFill>
                <a:latin typeface="Times New Roman" panose="02020603050405020304" pitchFamily="18" charset="0"/>
              </a:rPr>
              <a:t> dans </a:t>
            </a:r>
            <a:r>
              <a:rPr lang="en-US" altLang="en-US" sz="4000" dirty="0" err="1">
                <a:solidFill>
                  <a:srgbClr val="002060"/>
                </a:solidFill>
                <a:latin typeface="Times New Roman" panose="02020603050405020304" pitchFamily="18" charset="0"/>
              </a:rPr>
              <a:t>plusieurs</a:t>
            </a:r>
            <a:r>
              <a:rPr lang="en-US" altLang="en-US" sz="4000" dirty="0">
                <a:solidFill>
                  <a:srgbClr val="002060"/>
                </a:solidFill>
                <a:latin typeface="Times New Roman" panose="02020603050405020304" pitchFamily="18" charset="0"/>
              </a:rPr>
              <a:t> directions</a:t>
            </a:r>
            <a:endParaRPr lang="en-US" altLang="en-US" sz="1400" dirty="0">
              <a:solidFill>
                <a:srgbClr val="002060"/>
              </a:solidFill>
              <a:latin typeface="Times New Roman" panose="02020603050405020304" pitchFamily="18" charset="0"/>
            </a:endParaRPr>
          </a:p>
        </p:txBody>
      </p:sp>
      <p:sp>
        <p:nvSpPr>
          <p:cNvPr id="9" name="Rectangle 2">
            <a:extLst>
              <a:ext uri="{FF2B5EF4-FFF2-40B4-BE49-F238E27FC236}">
                <a16:creationId xmlns:a16="http://schemas.microsoft.com/office/drawing/2014/main" id="{314C226F-038C-4770-8319-4E7864D61A42}"/>
              </a:ext>
            </a:extLst>
          </p:cNvPr>
          <p:cNvSpPr txBox="1">
            <a:spLocks noChangeArrowheads="1"/>
          </p:cNvSpPr>
          <p:nvPr/>
        </p:nvSpPr>
        <p:spPr>
          <a:xfrm>
            <a:off x="952500" y="444500"/>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spTree>
    <p:extLst>
      <p:ext uri="{BB962C8B-B14F-4D97-AF65-F5344CB8AC3E}">
        <p14:creationId xmlns:p14="http://schemas.microsoft.com/office/powerpoint/2010/main" val="22188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pic>
        <p:nvPicPr>
          <p:cNvPr id="5" name="Picture 4">
            <a:extLst>
              <a:ext uri="{FF2B5EF4-FFF2-40B4-BE49-F238E27FC236}">
                <a16:creationId xmlns:a16="http://schemas.microsoft.com/office/drawing/2014/main" id="{F5E7F9DE-7633-4B1B-9DBC-E9B78A27F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76413"/>
            <a:ext cx="24384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A7AEF54-ABBE-4B68-B9B7-2C9D5075F5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2209800"/>
            <a:ext cx="33051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6FD2CB89-4255-4D2A-BE22-3BB954332004}"/>
              </a:ext>
            </a:extLst>
          </p:cNvPr>
          <p:cNvSpPr txBox="1">
            <a:spLocks noChangeArrowheads="1"/>
          </p:cNvSpPr>
          <p:nvPr/>
        </p:nvSpPr>
        <p:spPr bwMode="auto">
          <a:xfrm>
            <a:off x="3200400" y="5613400"/>
            <a:ext cx="335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en-US" sz="6000" dirty="0">
                <a:solidFill>
                  <a:srgbClr val="002060"/>
                </a:solidFill>
                <a:latin typeface="Times New Roman" panose="02020603050405020304" pitchFamily="18" charset="0"/>
              </a:rPr>
              <a:t>Rotation</a:t>
            </a:r>
            <a:endParaRPr lang="en-US" altLang="en-US" sz="1800" dirty="0">
              <a:solidFill>
                <a:srgbClr val="002060"/>
              </a:solidFill>
              <a:latin typeface="Times New Roman" panose="02020603050405020304" pitchFamily="18" charset="0"/>
            </a:endParaRPr>
          </a:p>
        </p:txBody>
      </p:sp>
      <p:sp>
        <p:nvSpPr>
          <p:cNvPr id="8" name="Rectangle 2">
            <a:extLst>
              <a:ext uri="{FF2B5EF4-FFF2-40B4-BE49-F238E27FC236}">
                <a16:creationId xmlns:a16="http://schemas.microsoft.com/office/drawing/2014/main" id="{766C44E9-1385-4A3F-A616-1047CE4949B5}"/>
              </a:ext>
            </a:extLst>
          </p:cNvPr>
          <p:cNvSpPr txBox="1">
            <a:spLocks noChangeArrowheads="1"/>
          </p:cNvSpPr>
          <p:nvPr/>
        </p:nvSpPr>
        <p:spPr>
          <a:xfrm>
            <a:off x="952500" y="444500"/>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spTree>
    <p:extLst>
      <p:ext uri="{BB962C8B-B14F-4D97-AF65-F5344CB8AC3E}">
        <p14:creationId xmlns:p14="http://schemas.microsoft.com/office/powerpoint/2010/main" val="318257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pic>
        <p:nvPicPr>
          <p:cNvPr id="5" name="Picture 4">
            <a:extLst>
              <a:ext uri="{FF2B5EF4-FFF2-40B4-BE49-F238E27FC236}">
                <a16:creationId xmlns:a16="http://schemas.microsoft.com/office/drawing/2014/main" id="{DCFE0E83-FE5F-42E4-8A93-988964677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6400"/>
            <a:ext cx="24384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E8C60254-3E83-462D-A4B5-ED3C148AC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52587"/>
            <a:ext cx="24384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9D9A3381-83C8-4FF9-8C72-C19849649C14}"/>
              </a:ext>
            </a:extLst>
          </p:cNvPr>
          <p:cNvSpPr txBox="1">
            <a:spLocks noChangeArrowheads="1"/>
          </p:cNvSpPr>
          <p:nvPr/>
        </p:nvSpPr>
        <p:spPr>
          <a:xfrm>
            <a:off x="952500" y="444500"/>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sp>
        <p:nvSpPr>
          <p:cNvPr id="9" name="TextBox 5">
            <a:extLst>
              <a:ext uri="{FF2B5EF4-FFF2-40B4-BE49-F238E27FC236}">
                <a16:creationId xmlns:a16="http://schemas.microsoft.com/office/drawing/2014/main" id="{A1C58B22-91A6-40C8-8C9E-8DB439D1CC94}"/>
              </a:ext>
            </a:extLst>
          </p:cNvPr>
          <p:cNvSpPr txBox="1">
            <a:spLocks noChangeArrowheads="1"/>
          </p:cNvSpPr>
          <p:nvPr/>
        </p:nvSpPr>
        <p:spPr bwMode="auto">
          <a:xfrm>
            <a:off x="2900819" y="5280910"/>
            <a:ext cx="3352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en-US" sz="6000" b="1" dirty="0" err="1">
                <a:solidFill>
                  <a:srgbClr val="002060"/>
                </a:solidFill>
                <a:latin typeface="Times New Roman" panose="02020603050405020304" pitchFamily="18" charset="0"/>
              </a:rPr>
              <a:t>Réflexion</a:t>
            </a:r>
            <a:endParaRPr lang="en-US" altLang="en-US" sz="1800" b="1"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113529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3" cstate="print"/>
          <a:stretch>
            <a:fillRect/>
          </a:stretch>
        </p:blipFill>
        <p:spPr>
          <a:xfrm>
            <a:off x="8129015" y="0"/>
            <a:ext cx="1167383" cy="1752600"/>
          </a:xfrm>
          <a:prstGeom prst="rect">
            <a:avLst/>
          </a:prstGeom>
        </p:spPr>
      </p:pic>
      <p:sp>
        <p:nvSpPr>
          <p:cNvPr id="5" name="Rectangle 2">
            <a:extLst>
              <a:ext uri="{FF2B5EF4-FFF2-40B4-BE49-F238E27FC236}">
                <a16:creationId xmlns:a16="http://schemas.microsoft.com/office/drawing/2014/main" id="{3AE017E7-E4EC-4F49-8D82-FD87BF80C161}"/>
              </a:ext>
            </a:extLst>
          </p:cNvPr>
          <p:cNvSpPr txBox="1">
            <a:spLocks noChangeArrowheads="1"/>
          </p:cNvSpPr>
          <p:nvPr/>
        </p:nvSpPr>
        <p:spPr>
          <a:xfrm>
            <a:off x="952500" y="444500"/>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pic>
        <p:nvPicPr>
          <p:cNvPr id="6" name="Picture 3">
            <a:extLst>
              <a:ext uri="{FF2B5EF4-FFF2-40B4-BE49-F238E27FC236}">
                <a16:creationId xmlns:a16="http://schemas.microsoft.com/office/drawing/2014/main" id="{B1231D12-89BA-4E4A-8BA1-E144128942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003547"/>
            <a:ext cx="33051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7072642-B554-445E-9EC5-589B02990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25" y="1524000"/>
            <a:ext cx="33051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a:extLst>
              <a:ext uri="{FF2B5EF4-FFF2-40B4-BE49-F238E27FC236}">
                <a16:creationId xmlns:a16="http://schemas.microsoft.com/office/drawing/2014/main" id="{E37FA4C8-EA72-4EF4-ABB2-6024659F9FC2}"/>
              </a:ext>
            </a:extLst>
          </p:cNvPr>
          <p:cNvSpPr txBox="1">
            <a:spLocks noChangeArrowheads="1"/>
          </p:cNvSpPr>
          <p:nvPr/>
        </p:nvSpPr>
        <p:spPr bwMode="auto">
          <a:xfrm>
            <a:off x="3200400" y="5613400"/>
            <a:ext cx="381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en-US" sz="6000" dirty="0">
                <a:solidFill>
                  <a:srgbClr val="002060"/>
                </a:solidFill>
                <a:latin typeface="Times New Roman" panose="02020603050405020304" pitchFamily="18" charset="0"/>
              </a:rPr>
              <a:t>Translation</a:t>
            </a:r>
            <a:endParaRPr lang="en-US" altLang="en-US" sz="1800"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47389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5" name="Rectangle 2">
            <a:extLst>
              <a:ext uri="{FF2B5EF4-FFF2-40B4-BE49-F238E27FC236}">
                <a16:creationId xmlns:a16="http://schemas.microsoft.com/office/drawing/2014/main" id="{7802A880-7D77-4041-8B1C-0C11050CD37D}"/>
              </a:ext>
            </a:extLst>
          </p:cNvPr>
          <p:cNvSpPr txBox="1">
            <a:spLocks noChangeArrowheads="1"/>
          </p:cNvSpPr>
          <p:nvPr/>
        </p:nvSpPr>
        <p:spPr>
          <a:xfrm>
            <a:off x="952500" y="444500"/>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pic>
        <p:nvPicPr>
          <p:cNvPr id="6" name="Picture 4">
            <a:extLst>
              <a:ext uri="{FF2B5EF4-FFF2-40B4-BE49-F238E27FC236}">
                <a16:creationId xmlns:a16="http://schemas.microsoft.com/office/drawing/2014/main" id="{82B5A0A2-862A-480D-91A5-0C96AA4D4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415" y="1064622"/>
            <a:ext cx="7048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id="{66834A98-3E3B-41B9-96AC-FAFC1040DA38}"/>
              </a:ext>
            </a:extLst>
          </p:cNvPr>
          <p:cNvSpPr txBox="1">
            <a:spLocks noChangeArrowheads="1"/>
          </p:cNvSpPr>
          <p:nvPr/>
        </p:nvSpPr>
        <p:spPr bwMode="auto">
          <a:xfrm>
            <a:off x="457199" y="5925403"/>
            <a:ext cx="8382000" cy="830997"/>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None/>
            </a:pPr>
            <a:r>
              <a:rPr lang="fr-FR" altLang="en-US" sz="4800" dirty="0">
                <a:solidFill>
                  <a:srgbClr val="002060"/>
                </a:solidFill>
                <a:latin typeface="Times New Roman" panose="02020603050405020304" pitchFamily="18" charset="0"/>
              </a:rPr>
              <a:t>Réflexion dans plusieurs miroirs</a:t>
            </a:r>
            <a:endParaRPr lang="en-US" altLang="en-US" sz="1400"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121732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5" name="Rectangle 2">
            <a:extLst>
              <a:ext uri="{FF2B5EF4-FFF2-40B4-BE49-F238E27FC236}">
                <a16:creationId xmlns:a16="http://schemas.microsoft.com/office/drawing/2014/main" id="{1E1EF59E-F15F-49E1-9240-740E80FE6B92}"/>
              </a:ext>
            </a:extLst>
          </p:cNvPr>
          <p:cNvSpPr txBox="1">
            <a:spLocks noChangeArrowheads="1"/>
          </p:cNvSpPr>
          <p:nvPr/>
        </p:nvSpPr>
        <p:spPr>
          <a:xfrm>
            <a:off x="952500" y="444500"/>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sp>
        <p:nvSpPr>
          <p:cNvPr id="6" name="Rectangle 5">
            <a:extLst>
              <a:ext uri="{FF2B5EF4-FFF2-40B4-BE49-F238E27FC236}">
                <a16:creationId xmlns:a16="http://schemas.microsoft.com/office/drawing/2014/main" id="{314A5304-C3A2-4A62-ABE6-A0A23BEF634E}"/>
              </a:ext>
            </a:extLst>
          </p:cNvPr>
          <p:cNvSpPr>
            <a:spLocks noChangeArrowheads="1"/>
          </p:cNvSpPr>
          <p:nvPr/>
        </p:nvSpPr>
        <p:spPr bwMode="auto">
          <a:xfrm>
            <a:off x="761999" y="1481138"/>
            <a:ext cx="7772400" cy="4343400"/>
          </a:xfrm>
          <a:prstGeom prst="rect">
            <a:avLst/>
          </a:prstGeom>
          <a:solidFill>
            <a:srgbClr val="FFFFFF"/>
          </a:soli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pic>
        <p:nvPicPr>
          <p:cNvPr id="7" name="Picture 4">
            <a:extLst>
              <a:ext uri="{FF2B5EF4-FFF2-40B4-BE49-F238E27FC236}">
                <a16:creationId xmlns:a16="http://schemas.microsoft.com/office/drawing/2014/main" id="{ACD8121D-B651-4E29-8F39-9F01BC04A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72" t="3966"/>
          <a:stretch>
            <a:fillRect/>
          </a:stretch>
        </p:blipFill>
        <p:spPr bwMode="auto">
          <a:xfrm>
            <a:off x="914400" y="1981200"/>
            <a:ext cx="29845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18D1F226-B0F0-4E10-A9D0-3536CD2DC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72" t="3966"/>
          <a:stretch>
            <a:fillRect/>
          </a:stretch>
        </p:blipFill>
        <p:spPr bwMode="auto">
          <a:xfrm>
            <a:off x="5321300" y="3500438"/>
            <a:ext cx="29845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a:extLst>
              <a:ext uri="{FF2B5EF4-FFF2-40B4-BE49-F238E27FC236}">
                <a16:creationId xmlns:a16="http://schemas.microsoft.com/office/drawing/2014/main" id="{EB70C3FF-7FA6-4E52-A26E-17B0E45EC496}"/>
              </a:ext>
            </a:extLst>
          </p:cNvPr>
          <p:cNvSpPr txBox="1">
            <a:spLocks noChangeArrowheads="1"/>
          </p:cNvSpPr>
          <p:nvPr/>
        </p:nvSpPr>
        <p:spPr bwMode="auto">
          <a:xfrm>
            <a:off x="1447799" y="5646738"/>
            <a:ext cx="624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en-US" sz="5400" dirty="0">
                <a:solidFill>
                  <a:srgbClr val="002060"/>
                </a:solidFill>
                <a:latin typeface="Times New Roman" panose="02020603050405020304" pitchFamily="18" charset="0"/>
              </a:rPr>
              <a:t>Translation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Suivre</a:t>
            </a:r>
            <a:r>
              <a:rPr lang="en-US" altLang="en-US" sz="2800" dirty="0">
                <a:solidFill>
                  <a:srgbClr val="002060"/>
                </a:solidFill>
                <a:latin typeface="Times New Roman" panose="02020603050405020304" pitchFamily="18" charset="0"/>
              </a:rPr>
              <a:t> les couleurs</a:t>
            </a:r>
            <a:endParaRPr lang="en-US" altLang="en-US" sz="900"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422773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5" name="Rectangle 2">
            <a:extLst>
              <a:ext uri="{FF2B5EF4-FFF2-40B4-BE49-F238E27FC236}">
                <a16:creationId xmlns:a16="http://schemas.microsoft.com/office/drawing/2014/main" id="{480B30A3-04C1-405A-82AB-25F939B1F2F3}"/>
              </a:ext>
            </a:extLst>
          </p:cNvPr>
          <p:cNvSpPr txBox="1">
            <a:spLocks noChangeArrowheads="1"/>
          </p:cNvSpPr>
          <p:nvPr/>
        </p:nvSpPr>
        <p:spPr>
          <a:xfrm>
            <a:off x="952500" y="444500"/>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sp>
        <p:nvSpPr>
          <p:cNvPr id="6" name="Rectangle 2">
            <a:extLst>
              <a:ext uri="{FF2B5EF4-FFF2-40B4-BE49-F238E27FC236}">
                <a16:creationId xmlns:a16="http://schemas.microsoft.com/office/drawing/2014/main" id="{D09552BE-E94C-44BF-BFB6-8D36AFE8B6C1}"/>
              </a:ext>
            </a:extLst>
          </p:cNvPr>
          <p:cNvSpPr>
            <a:spLocks noChangeArrowheads="1"/>
          </p:cNvSpPr>
          <p:nvPr/>
        </p:nvSpPr>
        <p:spPr bwMode="auto">
          <a:xfrm>
            <a:off x="723900" y="1257300"/>
            <a:ext cx="7772400" cy="4343400"/>
          </a:xfrm>
          <a:prstGeom prst="rect">
            <a:avLst/>
          </a:prstGeom>
          <a:solidFill>
            <a:srgbClr val="FFFFFF"/>
          </a:soli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1800">
              <a:latin typeface="Times New Roman" panose="02020603050405020304" pitchFamily="18" charset="0"/>
            </a:endParaRPr>
          </a:p>
        </p:txBody>
      </p:sp>
      <p:pic>
        <p:nvPicPr>
          <p:cNvPr id="7" name="Picture 5">
            <a:extLst>
              <a:ext uri="{FF2B5EF4-FFF2-40B4-BE49-F238E27FC236}">
                <a16:creationId xmlns:a16="http://schemas.microsoft.com/office/drawing/2014/main" id="{8C8ECEE3-54BB-4D61-8E74-34FFB7C88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72" t="3966"/>
          <a:stretch>
            <a:fillRect/>
          </a:stretch>
        </p:blipFill>
        <p:spPr bwMode="auto">
          <a:xfrm>
            <a:off x="876300" y="2095500"/>
            <a:ext cx="29845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873572C0-E5C3-4245-A4A4-6CC7AB4E6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966" r="2972"/>
          <a:stretch>
            <a:fillRect/>
          </a:stretch>
        </p:blipFill>
        <p:spPr bwMode="auto">
          <a:xfrm>
            <a:off x="5143500" y="2247900"/>
            <a:ext cx="31242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a:extLst>
              <a:ext uri="{FF2B5EF4-FFF2-40B4-BE49-F238E27FC236}">
                <a16:creationId xmlns:a16="http://schemas.microsoft.com/office/drawing/2014/main" id="{DF54E209-E427-4B15-BC0B-80CD29CE0861}"/>
              </a:ext>
            </a:extLst>
          </p:cNvPr>
          <p:cNvSpPr txBox="1">
            <a:spLocks noChangeArrowheads="1"/>
          </p:cNvSpPr>
          <p:nvPr/>
        </p:nvSpPr>
        <p:spPr bwMode="auto">
          <a:xfrm>
            <a:off x="175591" y="5616713"/>
            <a:ext cx="8915400" cy="1015663"/>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None/>
            </a:pPr>
            <a:r>
              <a:rPr lang="en-US" altLang="en-US" sz="6000" dirty="0" err="1">
                <a:solidFill>
                  <a:srgbClr val="002060"/>
                </a:solidFill>
                <a:latin typeface="Times New Roman" panose="02020603050405020304" pitchFamily="18" charset="0"/>
              </a:rPr>
              <a:t>Réflexion</a:t>
            </a:r>
            <a:r>
              <a:rPr lang="en-US" altLang="en-US" sz="6000" dirty="0">
                <a:solidFill>
                  <a:srgbClr val="002060"/>
                </a:solidFill>
                <a:latin typeface="Times New Roman" panose="02020603050405020304" pitchFamily="18" charset="0"/>
              </a:rPr>
              <a:t>.</a:t>
            </a:r>
            <a:r>
              <a:rPr lang="fr-FR" altLang="en-US" sz="6000" dirty="0">
                <a:solidFill>
                  <a:srgbClr val="002060"/>
                </a:solidFill>
                <a:latin typeface="Times New Roman" panose="02020603050405020304" pitchFamily="18" charset="0"/>
              </a:rPr>
              <a:t> </a:t>
            </a:r>
            <a:r>
              <a:rPr lang="fr-FR" altLang="en-US" sz="2400" dirty="0">
                <a:solidFill>
                  <a:srgbClr val="002060"/>
                </a:solidFill>
                <a:latin typeface="Times New Roman" panose="02020603050405020304" pitchFamily="18" charset="0"/>
              </a:rPr>
              <a:t>Notez la position des parties rouges</a:t>
            </a:r>
            <a:r>
              <a:rPr lang="en-US" altLang="en-US" sz="2800" dirty="0">
                <a:solidFill>
                  <a:srgbClr val="002060"/>
                </a:solidFill>
                <a:latin typeface="Times New Roman" panose="02020603050405020304" pitchFamily="18" charset="0"/>
              </a:rPr>
              <a:t>.</a:t>
            </a:r>
            <a:endParaRPr lang="en-US" altLang="en-US" sz="1600"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257108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8" name="Rectangle 7">
            <a:extLst>
              <a:ext uri="{FF2B5EF4-FFF2-40B4-BE49-F238E27FC236}">
                <a16:creationId xmlns:a16="http://schemas.microsoft.com/office/drawing/2014/main" id="{A6644152-E1B5-4A12-800B-56C24C7E0A2C}"/>
              </a:ext>
            </a:extLst>
          </p:cNvPr>
          <p:cNvSpPr/>
          <p:nvPr/>
        </p:nvSpPr>
        <p:spPr>
          <a:xfrm>
            <a:off x="2169032" y="346501"/>
            <a:ext cx="57150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CA" sz="4800" b="1" dirty="0">
                <a:latin typeface="Copperplate Gothic Bold" panose="020E0705020206020404" pitchFamily="34" charset="0"/>
                <a:ea typeface="Calibri" panose="020F0502020204030204" pitchFamily="34" charset="0"/>
                <a:cs typeface="Times New Roman" panose="02020603050405020304" pitchFamily="18" charset="0"/>
              </a:rPr>
              <a:t>La translation</a:t>
            </a:r>
          </a:p>
        </p:txBody>
      </p:sp>
      <p:pic>
        <p:nvPicPr>
          <p:cNvPr id="12" name="Picture 2">
            <a:extLst>
              <a:ext uri="{FF2B5EF4-FFF2-40B4-BE49-F238E27FC236}">
                <a16:creationId xmlns:a16="http://schemas.microsoft.com/office/drawing/2014/main" id="{6D6049D7-49CD-4898-8C3D-7E24AA619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
            <a:ext cx="6096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46AD5779-0483-416A-8AE6-E436CF77A6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349" y="1371600"/>
            <a:ext cx="5067300" cy="4676775"/>
          </a:xfrm>
          <a:prstGeom prst="rect">
            <a:avLst/>
          </a:prstGeom>
        </p:spPr>
      </p:pic>
    </p:spTree>
    <p:extLst>
      <p:ext uri="{BB962C8B-B14F-4D97-AF65-F5344CB8AC3E}">
        <p14:creationId xmlns:p14="http://schemas.microsoft.com/office/powerpoint/2010/main" val="311390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5" name="Rectangle 2">
            <a:extLst>
              <a:ext uri="{FF2B5EF4-FFF2-40B4-BE49-F238E27FC236}">
                <a16:creationId xmlns:a16="http://schemas.microsoft.com/office/drawing/2014/main" id="{F3CA6B73-FD16-4280-BD8D-205275CB171D}"/>
              </a:ext>
            </a:extLst>
          </p:cNvPr>
          <p:cNvSpPr txBox="1">
            <a:spLocks noChangeArrowheads="1"/>
          </p:cNvSpPr>
          <p:nvPr/>
        </p:nvSpPr>
        <p:spPr>
          <a:xfrm>
            <a:off x="952500" y="444500"/>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pic>
        <p:nvPicPr>
          <p:cNvPr id="6" name="Picture 5">
            <a:extLst>
              <a:ext uri="{FF2B5EF4-FFF2-40B4-BE49-F238E27FC236}">
                <a16:creationId xmlns:a16="http://schemas.microsoft.com/office/drawing/2014/main" id="{6E20D84E-C33E-49D7-85C0-E15F466E7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72" t="3966"/>
          <a:stretch>
            <a:fillRect/>
          </a:stretch>
        </p:blipFill>
        <p:spPr bwMode="auto">
          <a:xfrm>
            <a:off x="856422" y="1339844"/>
            <a:ext cx="29845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B0514BD-DF5A-448D-AF17-312484A8F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972" b="3966"/>
          <a:stretch>
            <a:fillRect/>
          </a:stretch>
        </p:blipFill>
        <p:spPr bwMode="auto">
          <a:xfrm>
            <a:off x="5263322" y="2859082"/>
            <a:ext cx="29845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a:extLst>
              <a:ext uri="{FF2B5EF4-FFF2-40B4-BE49-F238E27FC236}">
                <a16:creationId xmlns:a16="http://schemas.microsoft.com/office/drawing/2014/main" id="{BB8745F3-2331-47ED-B930-1238501D655D}"/>
              </a:ext>
            </a:extLst>
          </p:cNvPr>
          <p:cNvSpPr txBox="1">
            <a:spLocks noChangeArrowheads="1"/>
          </p:cNvSpPr>
          <p:nvPr/>
        </p:nvSpPr>
        <p:spPr bwMode="auto">
          <a:xfrm>
            <a:off x="856422" y="5329226"/>
            <a:ext cx="8839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None/>
            </a:pPr>
            <a:r>
              <a:rPr lang="en-US" altLang="en-US" sz="6000" dirty="0">
                <a:solidFill>
                  <a:srgbClr val="002060"/>
                </a:solidFill>
                <a:latin typeface="Times New Roman" panose="02020603050405020304" pitchFamily="18" charset="0"/>
              </a:rPr>
              <a:t>Rotation. </a:t>
            </a:r>
            <a:r>
              <a:rPr lang="fr-FR" altLang="en-US" sz="2400" dirty="0">
                <a:solidFill>
                  <a:srgbClr val="002060"/>
                </a:solidFill>
                <a:latin typeface="Times New Roman" panose="02020603050405020304" pitchFamily="18" charset="0"/>
              </a:rPr>
              <a:t>Notez la position des parties rouges.</a:t>
            </a:r>
            <a:endParaRPr lang="en-US" altLang="en-US" sz="1800"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264462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5" name="Rectangle 2">
            <a:extLst>
              <a:ext uri="{FF2B5EF4-FFF2-40B4-BE49-F238E27FC236}">
                <a16:creationId xmlns:a16="http://schemas.microsoft.com/office/drawing/2014/main" id="{6D8C3ECD-00D5-4D2F-A479-7139D38391F1}"/>
              </a:ext>
            </a:extLst>
          </p:cNvPr>
          <p:cNvSpPr txBox="1">
            <a:spLocks noChangeArrowheads="1"/>
          </p:cNvSpPr>
          <p:nvPr/>
        </p:nvSpPr>
        <p:spPr>
          <a:xfrm>
            <a:off x="952500" y="444500"/>
            <a:ext cx="7543800" cy="1143000"/>
          </a:xfrm>
          <a:prstGeom prst="rect">
            <a:avLst/>
          </a:prstGeom>
        </p:spPr>
        <p:txBody>
          <a:bodyPr/>
          <a:lstStyle>
            <a:lvl1pPr>
              <a:defRPr>
                <a:latin typeface="+mj-lt"/>
                <a:ea typeface="+mj-ea"/>
                <a:cs typeface="+mj-cs"/>
              </a:defRPr>
            </a:lvl1pPr>
          </a:lstStyle>
          <a:p>
            <a:pPr>
              <a:defRPr/>
            </a:pPr>
            <a:r>
              <a:rPr lang="en-US" altLang="en-US" sz="4000" kern="0" dirty="0" err="1">
                <a:solidFill>
                  <a:sysClr val="windowText" lastClr="000000"/>
                </a:solidFill>
                <a:latin typeface="Impact" panose="020B0806030902050204" pitchFamily="34" charset="0"/>
              </a:rPr>
              <a:t>Réflexion</a:t>
            </a:r>
            <a:r>
              <a:rPr lang="en-US" altLang="en-US" sz="4000" kern="0" dirty="0">
                <a:solidFill>
                  <a:sysClr val="windowText" lastClr="000000"/>
                </a:solidFill>
                <a:latin typeface="Impact" panose="020B0806030902050204" pitchFamily="34" charset="0"/>
              </a:rPr>
              <a:t>, Rotation, or Translation</a:t>
            </a:r>
          </a:p>
        </p:txBody>
      </p:sp>
      <p:pic>
        <p:nvPicPr>
          <p:cNvPr id="7" name="Picture 5">
            <a:extLst>
              <a:ext uri="{FF2B5EF4-FFF2-40B4-BE49-F238E27FC236}">
                <a16:creationId xmlns:a16="http://schemas.microsoft.com/office/drawing/2014/main" id="{E9A82933-2778-4280-94BC-492768413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79283">
            <a:off x="5562600" y="3606800"/>
            <a:ext cx="22383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6FDA34EA-0A2D-4902-8A69-33EA8EB01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90475">
            <a:off x="1408112" y="3541713"/>
            <a:ext cx="22383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79668AC6-8CED-4FCF-9A98-E3CCAA2E6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60992">
            <a:off x="5686425" y="990600"/>
            <a:ext cx="22383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9D8D97AF-422E-4524-8C83-1903CB0BA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88032" flipH="1">
            <a:off x="1477962" y="931863"/>
            <a:ext cx="223837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954BABAA-4F85-49CD-AD23-058E72D80FB2}"/>
              </a:ext>
            </a:extLst>
          </p:cNvPr>
          <p:cNvSpPr>
            <a:spLocks noChangeArrowheads="1"/>
          </p:cNvSpPr>
          <p:nvPr/>
        </p:nvSpPr>
        <p:spPr bwMode="auto">
          <a:xfrm>
            <a:off x="952500" y="5373930"/>
            <a:ext cx="7504601" cy="156966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None/>
            </a:pPr>
            <a:r>
              <a:rPr lang="fr-FR" altLang="en-US" sz="3200" dirty="0">
                <a:solidFill>
                  <a:srgbClr val="002060"/>
                </a:solidFill>
                <a:latin typeface="Times New Roman" panose="02020603050405020304" pitchFamily="18" charset="0"/>
              </a:rPr>
              <a:t>Le haut à gauche et le bas à droite sont des réflexions ; le haut à droite et les deux en bas sont des rotations.</a:t>
            </a:r>
            <a:endParaRPr lang="en-US" altLang="en-US" sz="3200" b="1" dirty="0">
              <a:solidFill>
                <a:srgbClr val="002060"/>
              </a:solidFill>
              <a:latin typeface="Times New Roman" panose="02020603050405020304" pitchFamily="18" charset="0"/>
            </a:endParaRPr>
          </a:p>
        </p:txBody>
      </p:sp>
      <p:sp>
        <p:nvSpPr>
          <p:cNvPr id="12" name="Text Box 7">
            <a:extLst>
              <a:ext uri="{FF2B5EF4-FFF2-40B4-BE49-F238E27FC236}">
                <a16:creationId xmlns:a16="http://schemas.microsoft.com/office/drawing/2014/main" id="{A1E9B155-B992-4C15-981D-3045E9BAE7EA}"/>
              </a:ext>
            </a:extLst>
          </p:cNvPr>
          <p:cNvSpPr txBox="1">
            <a:spLocks noChangeArrowheads="1"/>
          </p:cNvSpPr>
          <p:nvPr/>
        </p:nvSpPr>
        <p:spPr bwMode="auto">
          <a:xfrm>
            <a:off x="152400" y="166688"/>
            <a:ext cx="1295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r>
              <a:rPr lang="en-US" altLang="en-US" sz="4800">
                <a:solidFill>
                  <a:srgbClr val="FFFF00"/>
                </a:solidFill>
                <a:latin typeface="Times New Roman" panose="02020603050405020304" pitchFamily="18" charset="0"/>
              </a:rPr>
              <a:t>22.</a:t>
            </a:r>
          </a:p>
        </p:txBody>
      </p:sp>
    </p:spTree>
    <p:extLst>
      <p:ext uri="{BB962C8B-B14F-4D97-AF65-F5344CB8AC3E}">
        <p14:creationId xmlns:p14="http://schemas.microsoft.com/office/powerpoint/2010/main" val="186018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edg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5" name="Rectangle 4">
            <a:extLst>
              <a:ext uri="{FF2B5EF4-FFF2-40B4-BE49-F238E27FC236}">
                <a16:creationId xmlns:a16="http://schemas.microsoft.com/office/drawing/2014/main" id="{342B3773-0543-4BB9-A374-C1A78F1B73AD}"/>
              </a:ext>
            </a:extLst>
          </p:cNvPr>
          <p:cNvSpPr/>
          <p:nvPr/>
        </p:nvSpPr>
        <p:spPr>
          <a:xfrm>
            <a:off x="1143000" y="990600"/>
            <a:ext cx="7848600" cy="1754326"/>
          </a:xfrm>
          <a:prstGeom prst="rect">
            <a:avLst/>
          </a:prstGeom>
        </p:spPr>
        <p:txBody>
          <a:bodyPr wrap="square">
            <a:spAutoFit/>
          </a:bodyPr>
          <a:lstStyle/>
          <a:p>
            <a:r>
              <a:rPr lang="fr-FR" sz="3600" dirty="0"/>
              <a:t>Une </a:t>
            </a:r>
            <a:r>
              <a:rPr lang="fr-FR" sz="3600" b="1" dirty="0"/>
              <a:t>transformation géométrique </a:t>
            </a:r>
            <a:r>
              <a:rPr lang="fr-FR" sz="3600" dirty="0"/>
              <a:t>consiste à déplacer une figure initiale pour obtenir une figure image</a:t>
            </a:r>
            <a:endParaRPr lang="fr-FR" sz="8800" b="1" i="0" dirty="0">
              <a:solidFill>
                <a:srgbClr val="000000"/>
              </a:solidFill>
              <a:effectLst/>
              <a:latin typeface="Bradley Hand ITC" panose="03070402050302030203" pitchFamily="66" charset="0"/>
            </a:endParaRPr>
          </a:p>
        </p:txBody>
      </p:sp>
      <p:pic>
        <p:nvPicPr>
          <p:cNvPr id="1026" name="Picture 2" descr="Les transformations géométriques | Allopr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730786"/>
            <a:ext cx="6629400" cy="33843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919C5B7-E0EF-4A33-9C3C-663C921F9BEE}"/>
              </a:ext>
            </a:extLst>
          </p:cNvPr>
          <p:cNvSpPr/>
          <p:nvPr/>
        </p:nvSpPr>
        <p:spPr>
          <a:xfrm>
            <a:off x="3067645" y="282714"/>
            <a:ext cx="3236934"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CA" sz="4000" b="1" dirty="0">
                <a:latin typeface="Copperplate Gothic Bold" panose="020E0705020206020404" pitchFamily="34" charset="0"/>
                <a:ea typeface="Calibri" panose="020F0502020204030204" pitchFamily="34" charset="0"/>
                <a:cs typeface="Times New Roman" panose="02020603050405020304" pitchFamily="18" charset="0"/>
              </a:rPr>
              <a:t>Définition</a:t>
            </a:r>
          </a:p>
        </p:txBody>
      </p:sp>
    </p:spTree>
    <p:extLst>
      <p:ext uri="{BB962C8B-B14F-4D97-AF65-F5344CB8AC3E}">
        <p14:creationId xmlns:p14="http://schemas.microsoft.com/office/powerpoint/2010/main" val="170759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pic>
        <p:nvPicPr>
          <p:cNvPr id="6" name="Image 5">
            <a:extLst>
              <a:ext uri="{FF2B5EF4-FFF2-40B4-BE49-F238E27FC236}">
                <a16:creationId xmlns:a16="http://schemas.microsoft.com/office/drawing/2014/main" id="{E4C5964E-8BBB-4667-B00E-BE705315D768}"/>
              </a:ext>
            </a:extLst>
          </p:cNvPr>
          <p:cNvPicPr>
            <a:picLocks noChangeAspect="1"/>
          </p:cNvPicPr>
          <p:nvPr/>
        </p:nvPicPr>
        <p:blipFill>
          <a:blip r:embed="rId3"/>
          <a:stretch>
            <a:fillRect/>
          </a:stretch>
        </p:blipFill>
        <p:spPr>
          <a:xfrm>
            <a:off x="838201" y="381000"/>
            <a:ext cx="4714875" cy="5957891"/>
          </a:xfrm>
          <a:prstGeom prst="rect">
            <a:avLst/>
          </a:prstGeom>
        </p:spPr>
      </p:pic>
    </p:spTree>
    <p:extLst>
      <p:ext uri="{BB962C8B-B14F-4D97-AF65-F5344CB8AC3E}">
        <p14:creationId xmlns:p14="http://schemas.microsoft.com/office/powerpoint/2010/main" val="861303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8" name="Rectangle 7">
            <a:extLst>
              <a:ext uri="{FF2B5EF4-FFF2-40B4-BE49-F238E27FC236}">
                <a16:creationId xmlns:a16="http://schemas.microsoft.com/office/drawing/2014/main" id="{A6644152-E1B5-4A12-800B-56C24C7E0A2C}"/>
              </a:ext>
            </a:extLst>
          </p:cNvPr>
          <p:cNvSpPr/>
          <p:nvPr/>
        </p:nvSpPr>
        <p:spPr>
          <a:xfrm>
            <a:off x="2169032" y="346501"/>
            <a:ext cx="57150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CA" sz="4800" b="1" dirty="0">
                <a:latin typeface="Copperplate Gothic Bold" panose="020E0705020206020404" pitchFamily="34" charset="0"/>
                <a:ea typeface="Calibri" panose="020F0502020204030204" pitchFamily="34" charset="0"/>
                <a:cs typeface="Times New Roman" panose="02020603050405020304" pitchFamily="18" charset="0"/>
              </a:rPr>
              <a:t>La translation</a:t>
            </a:r>
          </a:p>
        </p:txBody>
      </p:sp>
      <p:pic>
        <p:nvPicPr>
          <p:cNvPr id="12" name="Picture 2">
            <a:extLst>
              <a:ext uri="{FF2B5EF4-FFF2-40B4-BE49-F238E27FC236}">
                <a16:creationId xmlns:a16="http://schemas.microsoft.com/office/drawing/2014/main" id="{6D6049D7-49CD-4898-8C3D-7E24AA619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
            <a:ext cx="6096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4CD31BF-C214-4E67-A371-E762158BBF68}"/>
              </a:ext>
            </a:extLst>
          </p:cNvPr>
          <p:cNvSpPr/>
          <p:nvPr/>
        </p:nvSpPr>
        <p:spPr>
          <a:xfrm>
            <a:off x="2286000" y="3105835"/>
            <a:ext cx="4572000" cy="923330"/>
          </a:xfrm>
          <a:prstGeom prst="rect">
            <a:avLst/>
          </a:prstGeom>
        </p:spPr>
        <p:txBody>
          <a:bodyPr>
            <a:spAutoFit/>
          </a:bodyPr>
          <a:lstStyle/>
          <a:p>
            <a:r>
              <a:rPr lang="en-CA" dirty="0">
                <a:hlinkClick r:id="rId4"/>
              </a:rPr>
              <a:t>https://junior.edumedia-sciences.com/fr/media/470-translation</a:t>
            </a:r>
            <a:endParaRPr lang="en-CA" dirty="0"/>
          </a:p>
          <a:p>
            <a:endParaRPr lang="en-CA" dirty="0"/>
          </a:p>
        </p:txBody>
      </p:sp>
    </p:spTree>
    <p:extLst>
      <p:ext uri="{BB962C8B-B14F-4D97-AF65-F5344CB8AC3E}">
        <p14:creationId xmlns:p14="http://schemas.microsoft.com/office/powerpoint/2010/main" val="64911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2" cstate="print"/>
          <a:stretch>
            <a:fillRect/>
          </a:stretch>
        </p:blipFill>
        <p:spPr>
          <a:xfrm>
            <a:off x="8129015" y="0"/>
            <a:ext cx="1167383" cy="1752600"/>
          </a:xfrm>
          <a:prstGeom prst="rect">
            <a:avLst/>
          </a:prstGeom>
        </p:spPr>
      </p:pic>
      <p:sp>
        <p:nvSpPr>
          <p:cNvPr id="135" name="Rectangle 134"/>
          <p:cNvSpPr/>
          <p:nvPr/>
        </p:nvSpPr>
        <p:spPr>
          <a:xfrm>
            <a:off x="1161839" y="492359"/>
            <a:ext cx="6591511" cy="830997"/>
          </a:xfrm>
          <a:prstGeom prst="rect">
            <a:avLst/>
          </a:prstGeom>
        </p:spPr>
        <p:txBody>
          <a:bodyPr wrap="square">
            <a:spAutoFit/>
          </a:bodyPr>
          <a:lstStyle/>
          <a:p>
            <a:r>
              <a:rPr lang="fr-CA" sz="2400" dirty="0">
                <a:latin typeface="Frutiger-Roman"/>
              </a:rPr>
              <a:t>Effectue la translation des points  A et B selon la règle (5 unités à gauche et 6 unités  en bas. )</a:t>
            </a:r>
            <a:endParaRPr lang="fr-CA" sz="2400" dirty="0"/>
          </a:p>
        </p:txBody>
      </p:sp>
      <p:pic>
        <p:nvPicPr>
          <p:cNvPr id="136" name="Image 135">
            <a:extLst>
              <a:ext uri="{FF2B5EF4-FFF2-40B4-BE49-F238E27FC236}">
                <a16:creationId xmlns:a16="http://schemas.microsoft.com/office/drawing/2014/main" id="{5E75FF73-3787-46AB-8D67-CCD68A41B60D}"/>
              </a:ext>
            </a:extLst>
          </p:cNvPr>
          <p:cNvPicPr>
            <a:picLocks noChangeAspect="1"/>
          </p:cNvPicPr>
          <p:nvPr/>
        </p:nvPicPr>
        <p:blipFill>
          <a:blip r:embed="rId3"/>
          <a:stretch>
            <a:fillRect/>
          </a:stretch>
        </p:blipFill>
        <p:spPr>
          <a:xfrm>
            <a:off x="1455705" y="1323356"/>
            <a:ext cx="5217605" cy="5301624"/>
          </a:xfrm>
          <a:prstGeom prst="rect">
            <a:avLst/>
          </a:prstGeom>
        </p:spPr>
      </p:pic>
      <p:sp>
        <p:nvSpPr>
          <p:cNvPr id="5" name="Organigramme : Connecteur 4"/>
          <p:cNvSpPr/>
          <p:nvPr/>
        </p:nvSpPr>
        <p:spPr>
          <a:xfrm flipH="1">
            <a:off x="4752973" y="2619375"/>
            <a:ext cx="152400" cy="1524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Organigramme : Connecteur 7">
            <a:extLst>
              <a:ext uri="{FF2B5EF4-FFF2-40B4-BE49-F238E27FC236}">
                <a16:creationId xmlns:a16="http://schemas.microsoft.com/office/drawing/2014/main" id="{D3750265-74D1-45D4-ACF2-2DECBB551819}"/>
              </a:ext>
            </a:extLst>
          </p:cNvPr>
          <p:cNvSpPr/>
          <p:nvPr/>
        </p:nvSpPr>
        <p:spPr>
          <a:xfrm flipH="1">
            <a:off x="3893055" y="3486144"/>
            <a:ext cx="152400" cy="1524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7" name="Connecteur droit avec flèche 6">
            <a:extLst>
              <a:ext uri="{FF2B5EF4-FFF2-40B4-BE49-F238E27FC236}">
                <a16:creationId xmlns:a16="http://schemas.microsoft.com/office/drawing/2014/main" id="{E80C7DF9-DA2F-41AE-86AE-98C8AE118918}"/>
              </a:ext>
            </a:extLst>
          </p:cNvPr>
          <p:cNvCxnSpPr>
            <a:cxnSpLocks/>
          </p:cNvCxnSpPr>
          <p:nvPr/>
        </p:nvCxnSpPr>
        <p:spPr>
          <a:xfrm flipH="1">
            <a:off x="2590800" y="2695575"/>
            <a:ext cx="220980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9A77FC49-3F6B-4A91-BC7C-46AF4FC92E3D}"/>
              </a:ext>
            </a:extLst>
          </p:cNvPr>
          <p:cNvCxnSpPr>
            <a:cxnSpLocks/>
          </p:cNvCxnSpPr>
          <p:nvPr/>
        </p:nvCxnSpPr>
        <p:spPr>
          <a:xfrm>
            <a:off x="2667000" y="2695575"/>
            <a:ext cx="0" cy="273368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14ED0B9-5467-45AD-921B-170B31DF00B1}"/>
              </a:ext>
            </a:extLst>
          </p:cNvPr>
          <p:cNvSpPr/>
          <p:nvPr/>
        </p:nvSpPr>
        <p:spPr>
          <a:xfrm>
            <a:off x="4889472" y="2252960"/>
            <a:ext cx="402674" cy="523220"/>
          </a:xfrm>
          <a:prstGeom prst="rect">
            <a:avLst/>
          </a:prstGeom>
        </p:spPr>
        <p:txBody>
          <a:bodyPr wrap="none">
            <a:spAutoFit/>
          </a:bodyPr>
          <a:lstStyle/>
          <a:p>
            <a:r>
              <a:rPr lang="fr-CA" sz="2800" b="1" dirty="0">
                <a:solidFill>
                  <a:srgbClr val="C00000"/>
                </a:solidFill>
                <a:latin typeface="Frutiger-Roman"/>
              </a:rPr>
              <a:t>A</a:t>
            </a:r>
            <a:endParaRPr lang="en-CA" sz="2000" b="1" dirty="0">
              <a:solidFill>
                <a:srgbClr val="C00000"/>
              </a:solidFill>
            </a:endParaRPr>
          </a:p>
        </p:txBody>
      </p:sp>
      <p:sp>
        <p:nvSpPr>
          <p:cNvPr id="16" name="Rectangle 15">
            <a:extLst>
              <a:ext uri="{FF2B5EF4-FFF2-40B4-BE49-F238E27FC236}">
                <a16:creationId xmlns:a16="http://schemas.microsoft.com/office/drawing/2014/main" id="{B071D682-ED08-40AE-9841-D3BB813862FC}"/>
              </a:ext>
            </a:extLst>
          </p:cNvPr>
          <p:cNvSpPr/>
          <p:nvPr/>
        </p:nvSpPr>
        <p:spPr>
          <a:xfrm>
            <a:off x="2195683" y="5273034"/>
            <a:ext cx="486030" cy="523220"/>
          </a:xfrm>
          <a:prstGeom prst="rect">
            <a:avLst/>
          </a:prstGeom>
        </p:spPr>
        <p:txBody>
          <a:bodyPr wrap="none">
            <a:spAutoFit/>
          </a:bodyPr>
          <a:lstStyle/>
          <a:p>
            <a:r>
              <a:rPr lang="fr-CA" sz="2800" b="1" dirty="0">
                <a:solidFill>
                  <a:srgbClr val="C00000"/>
                </a:solidFill>
                <a:latin typeface="Frutiger-Roman"/>
              </a:rPr>
              <a:t>A’</a:t>
            </a:r>
            <a:endParaRPr lang="en-CA" sz="2000" b="1" dirty="0">
              <a:solidFill>
                <a:srgbClr val="C00000"/>
              </a:solidFill>
            </a:endParaRPr>
          </a:p>
        </p:txBody>
      </p:sp>
      <p:sp>
        <p:nvSpPr>
          <p:cNvPr id="17" name="Organigramme : Connecteur 16">
            <a:extLst>
              <a:ext uri="{FF2B5EF4-FFF2-40B4-BE49-F238E27FC236}">
                <a16:creationId xmlns:a16="http://schemas.microsoft.com/office/drawing/2014/main" id="{837C4FCC-FE33-4669-BE8E-6F32DDE64EA7}"/>
              </a:ext>
            </a:extLst>
          </p:cNvPr>
          <p:cNvSpPr/>
          <p:nvPr/>
        </p:nvSpPr>
        <p:spPr>
          <a:xfrm flipH="1">
            <a:off x="2585631" y="5305431"/>
            <a:ext cx="152400" cy="1524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a:extLst>
              <a:ext uri="{FF2B5EF4-FFF2-40B4-BE49-F238E27FC236}">
                <a16:creationId xmlns:a16="http://schemas.microsoft.com/office/drawing/2014/main" id="{C078DB98-A27A-4E58-A3DC-5F5CA8E94DA1}"/>
              </a:ext>
            </a:extLst>
          </p:cNvPr>
          <p:cNvSpPr/>
          <p:nvPr/>
        </p:nvSpPr>
        <p:spPr>
          <a:xfrm>
            <a:off x="4034619" y="3101681"/>
            <a:ext cx="386644" cy="523220"/>
          </a:xfrm>
          <a:prstGeom prst="rect">
            <a:avLst/>
          </a:prstGeom>
        </p:spPr>
        <p:txBody>
          <a:bodyPr wrap="none">
            <a:spAutoFit/>
          </a:bodyPr>
          <a:lstStyle/>
          <a:p>
            <a:r>
              <a:rPr lang="fr-CA" sz="2800" b="1" dirty="0">
                <a:solidFill>
                  <a:srgbClr val="C00000"/>
                </a:solidFill>
                <a:latin typeface="Frutiger-Roman"/>
              </a:rPr>
              <a:t>B</a:t>
            </a:r>
            <a:endParaRPr lang="en-CA" sz="2000" b="1" dirty="0">
              <a:solidFill>
                <a:srgbClr val="C00000"/>
              </a:solidFill>
            </a:endParaRPr>
          </a:p>
        </p:txBody>
      </p:sp>
    </p:spTree>
    <p:extLst>
      <p:ext uri="{BB962C8B-B14F-4D97-AF65-F5344CB8AC3E}">
        <p14:creationId xmlns:p14="http://schemas.microsoft.com/office/powerpoint/2010/main" val="65563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3">
            <a:extLst>
              <a:ext uri="{FF2B5EF4-FFF2-40B4-BE49-F238E27FC236}">
                <a16:creationId xmlns:a16="http://schemas.microsoft.com/office/drawing/2014/main" id="{2612DA3E-0C1D-48EB-9725-A04E656ECB63}"/>
              </a:ext>
            </a:extLst>
          </p:cNvPr>
          <p:cNvPicPr/>
          <p:nvPr/>
        </p:nvPicPr>
        <p:blipFill>
          <a:blip r:embed="rId3" cstate="print"/>
          <a:stretch>
            <a:fillRect/>
          </a:stretch>
        </p:blipFill>
        <p:spPr>
          <a:xfrm>
            <a:off x="8129015" y="0"/>
            <a:ext cx="1167383" cy="1752600"/>
          </a:xfrm>
          <a:prstGeom prst="rect">
            <a:avLst/>
          </a:prstGeom>
        </p:spPr>
      </p:pic>
      <p:sp>
        <p:nvSpPr>
          <p:cNvPr id="135" name="Rectangle 134"/>
          <p:cNvSpPr/>
          <p:nvPr/>
        </p:nvSpPr>
        <p:spPr>
          <a:xfrm>
            <a:off x="1161839" y="492359"/>
            <a:ext cx="6591511" cy="830997"/>
          </a:xfrm>
          <a:prstGeom prst="rect">
            <a:avLst/>
          </a:prstGeom>
        </p:spPr>
        <p:txBody>
          <a:bodyPr wrap="square">
            <a:spAutoFit/>
          </a:bodyPr>
          <a:lstStyle/>
          <a:p>
            <a:r>
              <a:rPr lang="fr-CA" sz="2400" dirty="0">
                <a:latin typeface="Frutiger-Roman"/>
              </a:rPr>
              <a:t>Effectue la translation des points  A et B selon la règle (5 unités à gauche et 6 unités  en bas. )</a:t>
            </a:r>
            <a:endParaRPr lang="fr-CA" sz="2400" dirty="0"/>
          </a:p>
        </p:txBody>
      </p:sp>
      <p:pic>
        <p:nvPicPr>
          <p:cNvPr id="136" name="Image 135">
            <a:extLst>
              <a:ext uri="{FF2B5EF4-FFF2-40B4-BE49-F238E27FC236}">
                <a16:creationId xmlns:a16="http://schemas.microsoft.com/office/drawing/2014/main" id="{5E75FF73-3787-46AB-8D67-CCD68A41B60D}"/>
              </a:ext>
            </a:extLst>
          </p:cNvPr>
          <p:cNvPicPr>
            <a:picLocks noChangeAspect="1"/>
          </p:cNvPicPr>
          <p:nvPr/>
        </p:nvPicPr>
        <p:blipFill>
          <a:blip r:embed="rId4"/>
          <a:stretch>
            <a:fillRect/>
          </a:stretch>
        </p:blipFill>
        <p:spPr>
          <a:xfrm>
            <a:off x="1455705" y="1323356"/>
            <a:ext cx="5217605" cy="5301624"/>
          </a:xfrm>
          <a:prstGeom prst="rect">
            <a:avLst/>
          </a:prstGeom>
        </p:spPr>
      </p:pic>
      <p:sp>
        <p:nvSpPr>
          <p:cNvPr id="5" name="Organigramme : Connecteur 4"/>
          <p:cNvSpPr/>
          <p:nvPr/>
        </p:nvSpPr>
        <p:spPr>
          <a:xfrm flipH="1">
            <a:off x="4752973" y="2619375"/>
            <a:ext cx="152400" cy="1524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Organigramme : Connecteur 7">
            <a:extLst>
              <a:ext uri="{FF2B5EF4-FFF2-40B4-BE49-F238E27FC236}">
                <a16:creationId xmlns:a16="http://schemas.microsoft.com/office/drawing/2014/main" id="{D3750265-74D1-45D4-ACF2-2DECBB551819}"/>
              </a:ext>
            </a:extLst>
          </p:cNvPr>
          <p:cNvSpPr/>
          <p:nvPr/>
        </p:nvSpPr>
        <p:spPr>
          <a:xfrm flipH="1">
            <a:off x="3894075" y="3533433"/>
            <a:ext cx="152400" cy="1524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7" name="Connecteur droit avec flèche 6">
            <a:extLst>
              <a:ext uri="{FF2B5EF4-FFF2-40B4-BE49-F238E27FC236}">
                <a16:creationId xmlns:a16="http://schemas.microsoft.com/office/drawing/2014/main" id="{E80C7DF9-DA2F-41AE-86AE-98C8AE118918}"/>
              </a:ext>
            </a:extLst>
          </p:cNvPr>
          <p:cNvCxnSpPr>
            <a:cxnSpLocks/>
          </p:cNvCxnSpPr>
          <p:nvPr/>
        </p:nvCxnSpPr>
        <p:spPr>
          <a:xfrm flipH="1">
            <a:off x="1746188" y="3624901"/>
            <a:ext cx="220980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9A77FC49-3F6B-4A91-BC7C-46AF4FC92E3D}"/>
              </a:ext>
            </a:extLst>
          </p:cNvPr>
          <p:cNvCxnSpPr>
            <a:cxnSpLocks/>
          </p:cNvCxnSpPr>
          <p:nvPr/>
        </p:nvCxnSpPr>
        <p:spPr>
          <a:xfrm>
            <a:off x="1764082" y="3609633"/>
            <a:ext cx="0" cy="273368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14ED0B9-5467-45AD-921B-170B31DF00B1}"/>
              </a:ext>
            </a:extLst>
          </p:cNvPr>
          <p:cNvSpPr/>
          <p:nvPr/>
        </p:nvSpPr>
        <p:spPr>
          <a:xfrm>
            <a:off x="4889472" y="2252960"/>
            <a:ext cx="402674" cy="523220"/>
          </a:xfrm>
          <a:prstGeom prst="rect">
            <a:avLst/>
          </a:prstGeom>
        </p:spPr>
        <p:txBody>
          <a:bodyPr wrap="none">
            <a:spAutoFit/>
          </a:bodyPr>
          <a:lstStyle/>
          <a:p>
            <a:r>
              <a:rPr lang="fr-CA" sz="2800" b="1" dirty="0">
                <a:solidFill>
                  <a:srgbClr val="C00000"/>
                </a:solidFill>
                <a:latin typeface="Frutiger-Roman"/>
              </a:rPr>
              <a:t>A</a:t>
            </a:r>
            <a:endParaRPr lang="en-CA" sz="2000" b="1" dirty="0">
              <a:solidFill>
                <a:srgbClr val="C00000"/>
              </a:solidFill>
            </a:endParaRPr>
          </a:p>
        </p:txBody>
      </p:sp>
      <p:sp>
        <p:nvSpPr>
          <p:cNvPr id="16" name="Rectangle 15">
            <a:extLst>
              <a:ext uri="{FF2B5EF4-FFF2-40B4-BE49-F238E27FC236}">
                <a16:creationId xmlns:a16="http://schemas.microsoft.com/office/drawing/2014/main" id="{B071D682-ED08-40AE-9841-D3BB813862FC}"/>
              </a:ext>
            </a:extLst>
          </p:cNvPr>
          <p:cNvSpPr/>
          <p:nvPr/>
        </p:nvSpPr>
        <p:spPr>
          <a:xfrm>
            <a:off x="2195683" y="5273034"/>
            <a:ext cx="486030" cy="523220"/>
          </a:xfrm>
          <a:prstGeom prst="rect">
            <a:avLst/>
          </a:prstGeom>
        </p:spPr>
        <p:txBody>
          <a:bodyPr wrap="none">
            <a:spAutoFit/>
          </a:bodyPr>
          <a:lstStyle/>
          <a:p>
            <a:r>
              <a:rPr lang="fr-CA" sz="2800" b="1" dirty="0">
                <a:solidFill>
                  <a:srgbClr val="C00000"/>
                </a:solidFill>
                <a:latin typeface="Frutiger-Roman"/>
              </a:rPr>
              <a:t>A’</a:t>
            </a:r>
            <a:endParaRPr lang="en-CA" sz="2000" b="1" dirty="0">
              <a:solidFill>
                <a:srgbClr val="C00000"/>
              </a:solidFill>
            </a:endParaRPr>
          </a:p>
        </p:txBody>
      </p:sp>
      <p:sp>
        <p:nvSpPr>
          <p:cNvPr id="17" name="Organigramme : Connecteur 16">
            <a:extLst>
              <a:ext uri="{FF2B5EF4-FFF2-40B4-BE49-F238E27FC236}">
                <a16:creationId xmlns:a16="http://schemas.microsoft.com/office/drawing/2014/main" id="{837C4FCC-FE33-4669-BE8E-6F32DDE64EA7}"/>
              </a:ext>
            </a:extLst>
          </p:cNvPr>
          <p:cNvSpPr/>
          <p:nvPr/>
        </p:nvSpPr>
        <p:spPr>
          <a:xfrm flipH="1">
            <a:off x="2585631" y="5305431"/>
            <a:ext cx="152400" cy="1524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Organigramme : Connecteur 17">
            <a:extLst>
              <a:ext uri="{FF2B5EF4-FFF2-40B4-BE49-F238E27FC236}">
                <a16:creationId xmlns:a16="http://schemas.microsoft.com/office/drawing/2014/main" id="{2FE77BB1-2843-4987-B50D-A4BA5CB446DF}"/>
              </a:ext>
            </a:extLst>
          </p:cNvPr>
          <p:cNvSpPr/>
          <p:nvPr/>
        </p:nvSpPr>
        <p:spPr>
          <a:xfrm flipH="1">
            <a:off x="1676400" y="6213241"/>
            <a:ext cx="152400" cy="1524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a:extLst>
              <a:ext uri="{FF2B5EF4-FFF2-40B4-BE49-F238E27FC236}">
                <a16:creationId xmlns:a16="http://schemas.microsoft.com/office/drawing/2014/main" id="{7887D3C4-343B-42DA-8520-10D7E7882910}"/>
              </a:ext>
            </a:extLst>
          </p:cNvPr>
          <p:cNvSpPr/>
          <p:nvPr/>
        </p:nvSpPr>
        <p:spPr>
          <a:xfrm>
            <a:off x="1266570" y="5933489"/>
            <a:ext cx="479618" cy="523220"/>
          </a:xfrm>
          <a:prstGeom prst="rect">
            <a:avLst/>
          </a:prstGeom>
        </p:spPr>
        <p:txBody>
          <a:bodyPr wrap="none">
            <a:spAutoFit/>
          </a:bodyPr>
          <a:lstStyle/>
          <a:p>
            <a:r>
              <a:rPr lang="fr-CA" sz="2800" b="1" dirty="0">
                <a:solidFill>
                  <a:srgbClr val="C00000"/>
                </a:solidFill>
                <a:latin typeface="Frutiger-Roman"/>
              </a:rPr>
              <a:t>B’</a:t>
            </a:r>
            <a:endParaRPr lang="en-CA" sz="2000" b="1" dirty="0">
              <a:solidFill>
                <a:srgbClr val="C00000"/>
              </a:solidFill>
            </a:endParaRPr>
          </a:p>
        </p:txBody>
      </p:sp>
      <p:sp>
        <p:nvSpPr>
          <p:cNvPr id="20" name="Rectangle 19">
            <a:extLst>
              <a:ext uri="{FF2B5EF4-FFF2-40B4-BE49-F238E27FC236}">
                <a16:creationId xmlns:a16="http://schemas.microsoft.com/office/drawing/2014/main" id="{C078DB98-A27A-4E58-A3DC-5F5CA8E94DA1}"/>
              </a:ext>
            </a:extLst>
          </p:cNvPr>
          <p:cNvSpPr/>
          <p:nvPr/>
        </p:nvSpPr>
        <p:spPr>
          <a:xfrm>
            <a:off x="4034619" y="3101681"/>
            <a:ext cx="386644" cy="523220"/>
          </a:xfrm>
          <a:prstGeom prst="rect">
            <a:avLst/>
          </a:prstGeom>
        </p:spPr>
        <p:txBody>
          <a:bodyPr wrap="none">
            <a:spAutoFit/>
          </a:bodyPr>
          <a:lstStyle/>
          <a:p>
            <a:r>
              <a:rPr lang="fr-CA" sz="2800" b="1" dirty="0">
                <a:solidFill>
                  <a:srgbClr val="C00000"/>
                </a:solidFill>
                <a:latin typeface="Frutiger-Roman"/>
              </a:rPr>
              <a:t>B</a:t>
            </a:r>
            <a:endParaRPr lang="en-CA" sz="2000" b="1" dirty="0">
              <a:solidFill>
                <a:srgbClr val="C00000"/>
              </a:solidFill>
            </a:endParaRPr>
          </a:p>
        </p:txBody>
      </p:sp>
    </p:spTree>
    <p:extLst>
      <p:ext uri="{BB962C8B-B14F-4D97-AF65-F5344CB8AC3E}">
        <p14:creationId xmlns:p14="http://schemas.microsoft.com/office/powerpoint/2010/main" val="160660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2745</TotalTime>
  <Words>1124</Words>
  <Application>Microsoft Office PowerPoint</Application>
  <PresentationFormat>Affichage à l'écran (4:3)</PresentationFormat>
  <Paragraphs>211</Paragraphs>
  <Slides>63</Slides>
  <Notes>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63</vt:i4>
      </vt:variant>
    </vt:vector>
  </HeadingPairs>
  <TitlesOfParts>
    <vt:vector size="74" baseType="lpstr">
      <vt:lpstr>Arial</vt:lpstr>
      <vt:lpstr>Impact</vt:lpstr>
      <vt:lpstr>Symbol</vt:lpstr>
      <vt:lpstr>Times New Roman</vt:lpstr>
      <vt:lpstr>Bradley Hand ITC</vt:lpstr>
      <vt:lpstr>Arial Black</vt:lpstr>
      <vt:lpstr>Frutiger-Roman</vt:lpstr>
      <vt:lpstr>Calibri</vt:lpstr>
      <vt:lpstr>Bernard MT Condensed</vt:lpstr>
      <vt:lpstr>Copperplate Gothic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Christelle Adam</dc:creator>
  <cp:lastModifiedBy>Philippe Beaudry</cp:lastModifiedBy>
  <cp:revision>29</cp:revision>
  <dcterms:created xsi:type="dcterms:W3CDTF">2020-06-05T20:13:38Z</dcterms:created>
  <dcterms:modified xsi:type="dcterms:W3CDTF">2021-05-14T19:22:54Z</dcterms:modified>
</cp:coreProperties>
</file>